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2" r:id="rId4"/>
    <p:sldId id="266" r:id="rId5"/>
    <p:sldId id="274" r:id="rId6"/>
    <p:sldId id="272" r:id="rId7"/>
    <p:sldId id="269" r:id="rId8"/>
    <p:sldId id="271" r:id="rId9"/>
    <p:sldId id="263" r:id="rId10"/>
    <p:sldId id="267" r:id="rId11"/>
    <p:sldId id="268" r:id="rId12"/>
    <p:sldId id="270" r:id="rId13"/>
    <p:sldId id="265" r:id="rId14"/>
    <p:sldId id="257" r:id="rId15"/>
    <p:sldId id="273" r:id="rId16"/>
    <p:sldId id="275"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13619AC-2466-4870-BF2B-CBF10A4BFBD6}" type="datetimeFigureOut">
              <a:rPr lang="en-US" smtClean="0"/>
              <a:pPr/>
              <a:t>2/3/2012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A9DF097-FB52-4A14-A87F-F8B4D570B5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619AC-2466-4870-BF2B-CBF10A4BFBD6}"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619AC-2466-4870-BF2B-CBF10A4BFBD6}"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3619AC-2466-4870-BF2B-CBF10A4BFBD6}"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13619AC-2466-4870-BF2B-CBF10A4BFBD6}" type="datetimeFigureOut">
              <a:rPr lang="en-US" smtClean="0"/>
              <a:pPr/>
              <a:t>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9DF097-FB52-4A14-A87F-F8B4D570B5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3619AC-2466-4870-BF2B-CBF10A4BFBD6}"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3619AC-2466-4870-BF2B-CBF10A4BFBD6}" type="datetimeFigureOut">
              <a:rPr lang="en-US" smtClean="0"/>
              <a:pPr/>
              <a:t>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13619AC-2466-4870-BF2B-CBF10A4BFBD6}" type="datetimeFigureOut">
              <a:rPr lang="en-US" smtClean="0"/>
              <a:pPr/>
              <a:t>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19AC-2466-4870-BF2B-CBF10A4BFBD6}" type="datetimeFigureOut">
              <a:rPr lang="en-US" smtClean="0"/>
              <a:pPr/>
              <a:t>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3619AC-2466-4870-BF2B-CBF10A4BFBD6}"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9DF097-FB52-4A14-A87F-F8B4D570B5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13619AC-2466-4870-BF2B-CBF10A4BFBD6}" type="datetimeFigureOut">
              <a:rPr lang="en-US" smtClean="0"/>
              <a:pPr/>
              <a:t>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A9DF097-FB52-4A14-A87F-F8B4D570B51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13619AC-2466-4870-BF2B-CBF10A4BFBD6}" type="datetimeFigureOut">
              <a:rPr lang="en-US" smtClean="0"/>
              <a:pPr/>
              <a:t>2/3/2012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A9DF097-FB52-4A14-A87F-F8B4D570B51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hyperlink" Target="http://eriecanalcamillus.com/" TargetMode="External"/><Relationship Id="rId2" Type="http://schemas.openxmlformats.org/officeDocument/2006/relationships/hyperlink" Target="http://www.clcbm.org/" TargetMode="External"/><Relationship Id="rId1" Type="http://schemas.openxmlformats.org/officeDocument/2006/relationships/slideLayout" Target="../slideLayouts/slideLayout2.xml"/><Relationship Id="rId5" Type="http://schemas.openxmlformats.org/officeDocument/2006/relationships/hyperlink" Target="http://www.eriecanalway.org/" TargetMode="External"/><Relationship Id="rId4" Type="http://schemas.openxmlformats.org/officeDocument/2006/relationships/hyperlink" Target="http://eriecanalmuseum.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havefunwithhistory.com/movies/eri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772400" cy="1470025"/>
          </a:xfrm>
        </p:spPr>
        <p:txBody>
          <a:bodyPr/>
          <a:lstStyle/>
          <a:p>
            <a:pPr algn="ctr"/>
            <a:r>
              <a:rPr lang="en-US" dirty="0" smtClean="0">
                <a:solidFill>
                  <a:schemeClr val="tx1"/>
                </a:solidFill>
              </a:rPr>
              <a:t>Erie Canal</a:t>
            </a:r>
            <a:endParaRPr lang="en-US" dirty="0">
              <a:solidFill>
                <a:schemeClr val="tx1"/>
              </a:solidFill>
            </a:endParaRPr>
          </a:p>
        </p:txBody>
      </p:sp>
      <p:pic>
        <p:nvPicPr>
          <p:cNvPr id="5" name="Picture 6" descr="http://eriecanal.org/images/general-1/Hill-18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5715000" cy="432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4990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ctr"/>
            <a:r>
              <a:rPr lang="en-US" dirty="0" smtClean="0">
                <a:solidFill>
                  <a:schemeClr val="bg1"/>
                </a:solidFill>
              </a:rPr>
              <a:t>Significance</a:t>
            </a:r>
            <a:endParaRPr lang="en-US" dirty="0">
              <a:solidFill>
                <a:schemeClr val="bg1"/>
              </a:solidFill>
            </a:endParaRPr>
          </a:p>
        </p:txBody>
      </p:sp>
      <p:sp>
        <p:nvSpPr>
          <p:cNvPr id="3" name="Content Placeholder 2"/>
          <p:cNvSpPr>
            <a:spLocks noGrp="1"/>
          </p:cNvSpPr>
          <p:nvPr>
            <p:ph idx="1"/>
          </p:nvPr>
        </p:nvSpPr>
        <p:spPr>
          <a:xfrm>
            <a:off x="457200" y="1447800"/>
            <a:ext cx="8229600" cy="4114800"/>
          </a:xfrm>
        </p:spPr>
        <p:txBody>
          <a:bodyPr/>
          <a:lstStyle/>
          <a:p>
            <a:r>
              <a:rPr lang="en-US" sz="2800" dirty="0" smtClean="0"/>
              <a:t>Reduced travel </a:t>
            </a:r>
          </a:p>
          <a:p>
            <a:pPr lvl="1">
              <a:buClr>
                <a:schemeClr val="accent2"/>
              </a:buClr>
            </a:pPr>
            <a:r>
              <a:rPr lang="en-US" sz="2800" dirty="0" smtClean="0"/>
              <a:t>Travelling from Albany to Buffalo went from two weeks via stagecoach to five days via canal</a:t>
            </a:r>
          </a:p>
          <a:p>
            <a:r>
              <a:rPr lang="en-US" sz="2800" dirty="0" smtClean="0"/>
              <a:t>Improved efficiency and cost</a:t>
            </a:r>
          </a:p>
          <a:p>
            <a:pPr lvl="1">
              <a:buClr>
                <a:schemeClr val="accent2"/>
              </a:buClr>
            </a:pPr>
            <a:r>
              <a:rPr lang="en-US" sz="2800" dirty="0" smtClean="0"/>
              <a:t>More goods could be carried by boats than could be carried by stagecoach</a:t>
            </a:r>
          </a:p>
          <a:p>
            <a:pPr lvl="1">
              <a:buClr>
                <a:schemeClr val="accent2"/>
              </a:buClr>
            </a:pPr>
            <a:r>
              <a:rPr lang="en-US" sz="2800" dirty="0" smtClean="0"/>
              <a:t>Costs to transport goods dropped from $100 per ton to $10 per ton</a:t>
            </a:r>
          </a:p>
          <a:p>
            <a:pPr lvl="1"/>
            <a:endParaRPr lang="en-US" dirty="0"/>
          </a:p>
        </p:txBody>
      </p:sp>
      <p:pic>
        <p:nvPicPr>
          <p:cNvPr id="6145" name="Picture 1" descr="C:\Users\Jenn\AppData\Local\Microsoft\Windows\Temporary Internet Files\Content.IE5\G2IK9W2H\MM900300583[1].gif"/>
          <p:cNvPicPr>
            <a:picLocks noChangeAspect="1" noChangeArrowheads="1" noCrop="1"/>
          </p:cNvPicPr>
          <p:nvPr/>
        </p:nvPicPr>
        <p:blipFill>
          <a:blip r:embed="rId3" cstate="print"/>
          <a:srcRect/>
          <a:stretch>
            <a:fillRect/>
          </a:stretch>
        </p:blipFill>
        <p:spPr bwMode="auto">
          <a:xfrm>
            <a:off x="4343400" y="4970585"/>
            <a:ext cx="1752600" cy="1887415"/>
          </a:xfrm>
          <a:prstGeom prst="rect">
            <a:avLst/>
          </a:prstGeom>
          <a:noFill/>
        </p:spPr>
      </p:pic>
    </p:spTree>
    <p:extLst>
      <p:ext uri="{BB962C8B-B14F-4D97-AF65-F5344CB8AC3E}">
        <p14:creationId xmlns:p14="http://schemas.microsoft.com/office/powerpoint/2010/main" val="23944108"/>
      </p:ext>
    </p:extLst>
  </p:cSld>
  <p:clrMapOvr>
    <a:masterClrMapping/>
  </p:clrMapOvr>
  <p:transition spd="med">
    <p:fade/>
    <p:sndAc>
      <p:stSnd>
        <p:snd r:embed="rId2"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5400" dirty="0" smtClean="0">
                <a:solidFill>
                  <a:schemeClr val="bg1"/>
                </a:solidFill>
              </a:rPr>
              <a:t>Significance</a:t>
            </a:r>
            <a:endParaRPr lang="en-US" sz="5400" dirty="0">
              <a:solidFill>
                <a:schemeClr val="bg1"/>
              </a:solidFill>
            </a:endParaRPr>
          </a:p>
        </p:txBody>
      </p:sp>
      <p:sp>
        <p:nvSpPr>
          <p:cNvPr id="3" name="Content Placeholder 2"/>
          <p:cNvSpPr>
            <a:spLocks noGrp="1"/>
          </p:cNvSpPr>
          <p:nvPr>
            <p:ph idx="1"/>
          </p:nvPr>
        </p:nvSpPr>
        <p:spPr>
          <a:xfrm>
            <a:off x="457200" y="1935480"/>
            <a:ext cx="8229600" cy="2560320"/>
          </a:xfrm>
        </p:spPr>
        <p:txBody>
          <a:bodyPr/>
          <a:lstStyle/>
          <a:p>
            <a:r>
              <a:rPr lang="en-US" sz="3200" dirty="0" smtClean="0"/>
              <a:t>Increased immigration</a:t>
            </a:r>
          </a:p>
          <a:p>
            <a:r>
              <a:rPr lang="en-US" sz="3200" dirty="0" smtClean="0"/>
              <a:t>Connected Eastern seaboard with the Great Lakes and the West</a:t>
            </a:r>
          </a:p>
          <a:p>
            <a:r>
              <a:rPr lang="en-US" sz="3200" dirty="0" smtClean="0"/>
              <a:t>Availability of new resources and markets</a:t>
            </a:r>
          </a:p>
          <a:p>
            <a:endParaRPr lang="en-US" dirty="0"/>
          </a:p>
        </p:txBody>
      </p:sp>
      <p:pic>
        <p:nvPicPr>
          <p:cNvPr id="5121" name="Picture 1" descr="C:\Users\Jenn\AppData\Local\Microsoft\Windows\Temporary Internet Files\Content.IE5\ZV1FL22P\MM900286727[1].gif"/>
          <p:cNvPicPr>
            <a:picLocks noChangeAspect="1" noChangeArrowheads="1" noCrop="1"/>
          </p:cNvPicPr>
          <p:nvPr/>
        </p:nvPicPr>
        <p:blipFill>
          <a:blip r:embed="rId2" cstate="print"/>
          <a:srcRect/>
          <a:stretch>
            <a:fillRect/>
          </a:stretch>
        </p:blipFill>
        <p:spPr bwMode="auto">
          <a:xfrm>
            <a:off x="1447800" y="4419600"/>
            <a:ext cx="1905000" cy="1881188"/>
          </a:xfrm>
          <a:prstGeom prst="rect">
            <a:avLst/>
          </a:prstGeom>
          <a:noFill/>
        </p:spPr>
      </p:pic>
      <p:pic>
        <p:nvPicPr>
          <p:cNvPr id="5122" name="Picture 2" descr="C:\Users\Jenn\AppData\Local\Microsoft\Windows\Temporary Internet Files\Content.IE5\2WY2HD9E\MM900296997[1].gif"/>
          <p:cNvPicPr>
            <a:picLocks noChangeAspect="1" noChangeArrowheads="1" noCrop="1"/>
          </p:cNvPicPr>
          <p:nvPr/>
        </p:nvPicPr>
        <p:blipFill>
          <a:blip r:embed="rId3" cstate="print"/>
          <a:srcRect/>
          <a:stretch>
            <a:fillRect/>
          </a:stretch>
        </p:blipFill>
        <p:spPr bwMode="auto">
          <a:xfrm>
            <a:off x="5715000" y="4419600"/>
            <a:ext cx="2362200" cy="1674000"/>
          </a:xfrm>
          <a:prstGeom prst="rect">
            <a:avLst/>
          </a:prstGeom>
          <a:noFill/>
        </p:spPr>
      </p:pic>
    </p:spTree>
    <p:extLst>
      <p:ext uri="{BB962C8B-B14F-4D97-AF65-F5344CB8AC3E}">
        <p14:creationId xmlns:p14="http://schemas.microsoft.com/office/powerpoint/2010/main" val="78526496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solidFill>
                  <a:schemeClr val="bg1"/>
                </a:solidFill>
              </a:rPr>
              <a:t>Erie Canal: Then and Now</a:t>
            </a:r>
            <a:endParaRPr lang="en-US" dirty="0">
              <a:solidFill>
                <a:schemeClr val="bg1"/>
              </a:solidFill>
            </a:endParaRPr>
          </a:p>
        </p:txBody>
      </p:sp>
    </p:spTree>
    <p:controls>
      <mc:AlternateContent xmlns:mc="http://schemas.openxmlformats.org/markup-compatibility/2006">
        <mc:Choice xmlns:v="urn:schemas-microsoft-com:vml" Requires="v">
          <p:control spid="4098" name="ShockwaveFlash1" r:id="rId2" imgW="4800000" imgH="4114286"/>
        </mc:Choice>
        <mc:Fallback>
          <p:control name="ShockwaveFlash1" r:id="rId2" imgW="4800000" imgH="4114286">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057400"/>
                  <a:ext cx="4800600" cy="4114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71772770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smtClean="0">
                <a:solidFill>
                  <a:schemeClr val="bg1"/>
                </a:solidFill>
              </a:rPr>
              <a:t>Additional Links/Museums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hlinkClick r:id="rId2"/>
              </a:rPr>
              <a:t>http://www.clcbm.org/</a:t>
            </a:r>
            <a:endParaRPr lang="en-US" dirty="0" smtClean="0"/>
          </a:p>
          <a:p>
            <a:r>
              <a:rPr lang="en-US" dirty="0" smtClean="0">
                <a:hlinkClick r:id="rId3"/>
              </a:rPr>
              <a:t>http://eriecanalcamillus.com/</a:t>
            </a:r>
            <a:endParaRPr lang="en-US" dirty="0" smtClean="0"/>
          </a:p>
          <a:p>
            <a:r>
              <a:rPr lang="en-US" dirty="0" smtClean="0">
                <a:hlinkClick r:id="rId4"/>
              </a:rPr>
              <a:t>http://eriecanalmuseum.org/</a:t>
            </a:r>
            <a:endParaRPr lang="en-US" dirty="0" smtClean="0"/>
          </a:p>
          <a:p>
            <a:r>
              <a:rPr lang="en-US" dirty="0" smtClean="0">
                <a:hlinkClick r:id="rId5"/>
              </a:rPr>
              <a:t>http://www.eriecanalway.org/</a:t>
            </a:r>
            <a:endParaRPr lang="en-US" dirty="0" smtClean="0"/>
          </a:p>
          <a:p>
            <a:endParaRPr lang="en-US" dirty="0"/>
          </a:p>
        </p:txBody>
      </p:sp>
    </p:spTree>
    <p:extLst>
      <p:ext uri="{BB962C8B-B14F-4D97-AF65-F5344CB8AC3E}">
        <p14:creationId xmlns:p14="http://schemas.microsoft.com/office/powerpoint/2010/main" val="368964670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Bibliography</a:t>
            </a:r>
            <a:endParaRPr lang="en-US" dirty="0">
              <a:solidFill>
                <a:schemeClr val="bg1"/>
              </a:solidFill>
            </a:endParaRPr>
          </a:p>
        </p:txBody>
      </p:sp>
      <p:sp>
        <p:nvSpPr>
          <p:cNvPr id="3" name="Content Placeholder 2"/>
          <p:cNvSpPr>
            <a:spLocks noGrp="1"/>
          </p:cNvSpPr>
          <p:nvPr>
            <p:ph idx="1"/>
          </p:nvPr>
        </p:nvSpPr>
        <p:spPr>
          <a:xfrm>
            <a:off x="457200" y="1935480"/>
            <a:ext cx="8229600" cy="4922520"/>
          </a:xfrm>
        </p:spPr>
        <p:txBody>
          <a:bodyPr>
            <a:normAutofit fontScale="92500" lnSpcReduction="10000"/>
          </a:bodyPr>
          <a:lstStyle/>
          <a:p>
            <a:r>
              <a:rPr lang="en-US" dirty="0" smtClean="0"/>
              <a:t>1sthydroace. "The Erie Canal - the Nation's First Superhighway - YouTube." </a:t>
            </a:r>
            <a:r>
              <a:rPr lang="en-US" i="1" dirty="0" smtClean="0"/>
              <a:t>YouTube - Broadcast Yourself.</a:t>
            </a:r>
            <a:r>
              <a:rPr lang="en-US" dirty="0" smtClean="0"/>
              <a:t> 26 Apr. 2010. Web. 31 Jan. 2012. &lt;http://www.youtube.com/watch?v=oMz7eCj732w&gt;.</a:t>
            </a:r>
          </a:p>
          <a:p>
            <a:r>
              <a:rPr lang="en-US" dirty="0" smtClean="0"/>
              <a:t>"Benjamin Wright." </a:t>
            </a:r>
            <a:r>
              <a:rPr lang="en-US" i="1" dirty="0" smtClean="0"/>
              <a:t>The New York Marble Cemetery, Inc.</a:t>
            </a:r>
            <a:r>
              <a:rPr lang="en-US" dirty="0" smtClean="0"/>
              <a:t> Web. 31 Jan. 2012. http://www.marblecemetery.org/wrightb.htm.</a:t>
            </a:r>
          </a:p>
          <a:p>
            <a:r>
              <a:rPr lang="en-US" dirty="0" smtClean="0"/>
              <a:t>"Erie Canal." </a:t>
            </a:r>
            <a:r>
              <a:rPr lang="en-US" i="1" dirty="0" smtClean="0"/>
              <a:t>Columbia Electronic Encyclopedia, 6Th Edition</a:t>
            </a:r>
            <a:r>
              <a:rPr lang="en-US" dirty="0" smtClean="0"/>
              <a:t> (2011): 1. </a:t>
            </a:r>
            <a:r>
              <a:rPr lang="en-US" i="1" dirty="0" smtClean="0"/>
              <a:t>Academic Search Elite</a:t>
            </a:r>
            <a:r>
              <a:rPr lang="en-US" dirty="0" smtClean="0"/>
              <a:t>. Web. 31 Jan. 2012.</a:t>
            </a:r>
          </a:p>
          <a:p>
            <a:r>
              <a:rPr lang="en-US" dirty="0" smtClean="0"/>
              <a:t>"Erie Canal." </a:t>
            </a:r>
            <a:r>
              <a:rPr lang="en-US" i="1" dirty="0" err="1" smtClean="0"/>
              <a:t>Encyclopædia</a:t>
            </a:r>
            <a:r>
              <a:rPr lang="en-US" i="1" dirty="0" smtClean="0"/>
              <a:t> Britannica. </a:t>
            </a:r>
            <a:r>
              <a:rPr lang="en-US" i="1" dirty="0" err="1" smtClean="0"/>
              <a:t>Encyclopædia</a:t>
            </a:r>
            <a:r>
              <a:rPr lang="en-US" i="1" dirty="0" smtClean="0"/>
              <a:t> Britannica Online Academic Edition</a:t>
            </a:r>
            <a:r>
              <a:rPr lang="en-US" dirty="0" smtClean="0"/>
              <a:t>. </a:t>
            </a:r>
            <a:r>
              <a:rPr lang="en-US" dirty="0" err="1" smtClean="0"/>
              <a:t>Encyclopædia</a:t>
            </a:r>
            <a:r>
              <a:rPr lang="en-US" dirty="0" smtClean="0"/>
              <a:t> Britannica Inc., 2012. Web. 31 Jan. 2012. &lt;http://www.britannica.com/EBchecked/topic/191438/Erie-Canal&gt;. </a:t>
            </a:r>
          </a:p>
          <a:p>
            <a:pPr>
              <a:buNone/>
            </a:pPr>
            <a:endParaRPr lang="en-US" dirty="0" smtClean="0"/>
          </a:p>
        </p:txBody>
      </p:sp>
    </p:spTree>
    <p:extLst>
      <p:ext uri="{BB962C8B-B14F-4D97-AF65-F5344CB8AC3E}">
        <p14:creationId xmlns:p14="http://schemas.microsoft.com/office/powerpoint/2010/main" val="100486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Bibliography</a:t>
            </a:r>
            <a:endParaRPr lang="en-US" dirty="0"/>
          </a:p>
        </p:txBody>
      </p:sp>
      <p:sp>
        <p:nvSpPr>
          <p:cNvPr id="3" name="Content Placeholder 2"/>
          <p:cNvSpPr>
            <a:spLocks noGrp="1"/>
          </p:cNvSpPr>
          <p:nvPr>
            <p:ph idx="1"/>
          </p:nvPr>
        </p:nvSpPr>
        <p:spPr>
          <a:xfrm>
            <a:off x="457200" y="1935480"/>
            <a:ext cx="8229600" cy="4770120"/>
          </a:xfrm>
        </p:spPr>
        <p:txBody>
          <a:bodyPr>
            <a:normAutofit fontScale="92500"/>
          </a:bodyPr>
          <a:lstStyle/>
          <a:p>
            <a:r>
              <a:rPr lang="en-US" dirty="0" smtClean="0"/>
              <a:t>"The Erie Canal: A Brief History." </a:t>
            </a:r>
            <a:r>
              <a:rPr lang="en-US" i="1" dirty="0" smtClean="0"/>
              <a:t>The New York State Canal System</a:t>
            </a:r>
            <a:r>
              <a:rPr lang="en-US" dirty="0" smtClean="0"/>
              <a:t>. Web. 23 Feb. 2010. &lt;http://www.canals.ny.gov/cculture/history/index.html&gt;.</a:t>
            </a:r>
          </a:p>
          <a:p>
            <a:r>
              <a:rPr lang="en-US" dirty="0" smtClean="0"/>
              <a:t>"The Erie Canal: A Brief History." </a:t>
            </a:r>
            <a:r>
              <a:rPr lang="en-US" i="1" dirty="0" smtClean="0"/>
              <a:t>The New York State Canal System</a:t>
            </a:r>
            <a:r>
              <a:rPr lang="en-US" dirty="0" smtClean="0"/>
              <a:t>. Web. 31 Jan. 2012. &lt;http://www.canals.ny.gov/cculture/history/index.html&gt;.</a:t>
            </a:r>
          </a:p>
          <a:p>
            <a:r>
              <a:rPr lang="en-US" dirty="0" smtClean="0"/>
              <a:t>"</a:t>
            </a:r>
            <a:r>
              <a:rPr lang="en-US" dirty="0" err="1" smtClean="0"/>
              <a:t>HFwH</a:t>
            </a:r>
            <a:r>
              <a:rPr lang="en-US" dirty="0" smtClean="0"/>
              <a:t> | The Erie Canal." </a:t>
            </a:r>
            <a:r>
              <a:rPr lang="en-US" i="1" dirty="0" smtClean="0"/>
              <a:t>U.S. History: Free Streaming History Videos &amp; Activities</a:t>
            </a:r>
            <a:r>
              <a:rPr lang="en-US" dirty="0" smtClean="0"/>
              <a:t>. Web. 31 Jan. 2012. &lt;http://havefunwithhistory.com/movies/erie.html&gt;.</a:t>
            </a:r>
          </a:p>
          <a:p>
            <a:r>
              <a:rPr lang="en-US" sz="2400" dirty="0" smtClean="0"/>
              <a:t>"Learn: History and Culture." </a:t>
            </a:r>
            <a:r>
              <a:rPr lang="en-US" sz="2400" i="1" dirty="0" smtClean="0"/>
              <a:t>Erie </a:t>
            </a:r>
            <a:r>
              <a:rPr lang="en-US" sz="2400" i="1" dirty="0" err="1" smtClean="0"/>
              <a:t>Canalway</a:t>
            </a:r>
            <a:r>
              <a:rPr lang="en-US" sz="2400" i="1" dirty="0" smtClean="0"/>
              <a:t> National Heritage Corridor</a:t>
            </a:r>
            <a:r>
              <a:rPr lang="en-US" sz="2400" dirty="0" smtClean="0"/>
              <a:t>. Web. 22 Feb. 2010. &lt;http://www.eriecanalway.gov/learn_history-culture.htm&gt;.</a:t>
            </a:r>
          </a:p>
          <a:p>
            <a:endParaRPr lang="en-US" dirty="0" smtClean="0"/>
          </a:p>
          <a:p>
            <a:endParaRPr lang="en-US" dirty="0"/>
          </a:p>
        </p:txBody>
      </p:sp>
    </p:spTree>
    <p:extLst>
      <p:ext uri="{BB962C8B-B14F-4D97-AF65-F5344CB8AC3E}">
        <p14:creationId xmlns:p14="http://schemas.microsoft.com/office/powerpoint/2010/main" val="1651230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Bibliography</a:t>
            </a:r>
            <a:endParaRPr lang="en-US" dirty="0"/>
          </a:p>
        </p:txBody>
      </p:sp>
      <p:sp>
        <p:nvSpPr>
          <p:cNvPr id="3" name="Content Placeholder 2"/>
          <p:cNvSpPr>
            <a:spLocks noGrp="1"/>
          </p:cNvSpPr>
          <p:nvPr>
            <p:ph idx="1"/>
          </p:nvPr>
        </p:nvSpPr>
        <p:spPr/>
        <p:txBody>
          <a:bodyPr>
            <a:normAutofit/>
          </a:bodyPr>
          <a:lstStyle/>
          <a:p>
            <a:r>
              <a:rPr lang="en-US" sz="2400" dirty="0" err="1" smtClean="0"/>
              <a:t>Sadowsky</a:t>
            </a:r>
            <a:r>
              <a:rPr lang="en-US" sz="2400" dirty="0" smtClean="0"/>
              <a:t>, Frank E. "New York State Canal System." </a:t>
            </a:r>
            <a:r>
              <a:rPr lang="en-US" sz="2400" i="1" dirty="0" smtClean="0"/>
              <a:t>The Erie Canal</a:t>
            </a:r>
            <a:r>
              <a:rPr lang="en-US" sz="2400" dirty="0" smtClean="0"/>
              <a:t>. Web. 22 Feb. 2010. &lt;http://eriecanal.org/system.html&gt;.</a:t>
            </a:r>
          </a:p>
          <a:p>
            <a:r>
              <a:rPr lang="en-US" sz="2400" dirty="0" err="1" smtClean="0"/>
              <a:t>Sadowsky</a:t>
            </a:r>
            <a:r>
              <a:rPr lang="en-US" sz="2400" dirty="0" smtClean="0"/>
              <a:t>, Frank E. "New York State Canal System." </a:t>
            </a:r>
            <a:r>
              <a:rPr lang="en-US" sz="2400" i="1" dirty="0" smtClean="0"/>
              <a:t>The Erie Canal</a:t>
            </a:r>
            <a:r>
              <a:rPr lang="en-US" sz="2400" dirty="0" smtClean="0"/>
              <a:t>. Web. 31 Jan. 2012. &lt;http://eriecanal.org/system.html&gt;.</a:t>
            </a:r>
          </a:p>
          <a:p>
            <a:endParaRPr lang="en-US" dirty="0"/>
          </a:p>
        </p:txBody>
      </p:sp>
    </p:spTree>
    <p:extLst>
      <p:ext uri="{BB962C8B-B14F-4D97-AF65-F5344CB8AC3E}">
        <p14:creationId xmlns:p14="http://schemas.microsoft.com/office/powerpoint/2010/main" val="2802298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Pictorial Bibliography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a:t>
            </a:r>
            <a:r>
              <a:rPr lang="en-US" dirty="0"/>
              <a:t>Erie Canal Images - Historical." </a:t>
            </a:r>
            <a:r>
              <a:rPr lang="en-US" i="1" dirty="0"/>
              <a:t>The Erie Canal</a:t>
            </a:r>
            <a:r>
              <a:rPr lang="en-US" dirty="0"/>
              <a:t>. Web. 03 Feb. 2012. &lt;http://eriecanal.org/general-1.html&gt;.</a:t>
            </a:r>
            <a:endParaRPr lang="en-US" dirty="0" smtClean="0"/>
          </a:p>
          <a:p>
            <a:r>
              <a:rPr lang="en-US" dirty="0"/>
              <a:t>"Erie Canal - Locks." </a:t>
            </a:r>
            <a:r>
              <a:rPr lang="en-US" i="1" dirty="0"/>
              <a:t>The Erie Canal</a:t>
            </a:r>
            <a:r>
              <a:rPr lang="en-US" dirty="0"/>
              <a:t>. Web. 03 Feb. 2012. &lt;http://eriecanal.org/locks.html&gt;. nal.org/general-1.html</a:t>
            </a:r>
            <a:r>
              <a:rPr lang="en-US" dirty="0" smtClean="0"/>
              <a:t>&gt;.</a:t>
            </a:r>
          </a:p>
          <a:p>
            <a:r>
              <a:rPr lang="en-US" dirty="0"/>
              <a:t>"Erie Canal - Maps." </a:t>
            </a:r>
            <a:r>
              <a:rPr lang="en-US" i="1" dirty="0"/>
              <a:t>The Erie Canal</a:t>
            </a:r>
            <a:r>
              <a:rPr lang="en-US" dirty="0"/>
              <a:t>. Web. 03 Feb. 2012. &lt;http://eriecanal.org/maps.html&gt;.</a:t>
            </a:r>
          </a:p>
        </p:txBody>
      </p:sp>
    </p:spTree>
    <p:extLst>
      <p:ext uri="{BB962C8B-B14F-4D97-AF65-F5344CB8AC3E}">
        <p14:creationId xmlns:p14="http://schemas.microsoft.com/office/powerpoint/2010/main" val="308306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chemeClr val="bg1"/>
                </a:solidFill>
              </a:rPr>
              <a:t>Background on the Canal</a:t>
            </a:r>
            <a:endParaRPr lang="en-US" sz="5400" dirty="0">
              <a:solidFill>
                <a:schemeClr val="bg1"/>
              </a:solidFill>
            </a:endParaRPr>
          </a:p>
        </p:txBody>
      </p:sp>
      <p:sp>
        <p:nvSpPr>
          <p:cNvPr id="3" name="Content Placeholder 2"/>
          <p:cNvSpPr>
            <a:spLocks noGrp="1"/>
          </p:cNvSpPr>
          <p:nvPr>
            <p:ph idx="1"/>
          </p:nvPr>
        </p:nvSpPr>
        <p:spPr/>
        <p:txBody>
          <a:bodyPr/>
          <a:lstStyle/>
          <a:p>
            <a:r>
              <a:rPr lang="en-US" dirty="0" smtClean="0">
                <a:hlinkClick r:id="rId2"/>
              </a:rPr>
              <a:t>http://havefunwithhistory.com/movies/erie.html</a:t>
            </a:r>
            <a:endParaRPr lang="en-US" dirty="0" smtClean="0"/>
          </a:p>
          <a:p>
            <a:endParaRPr lang="en-US" dirty="0"/>
          </a:p>
        </p:txBody>
      </p:sp>
      <p:pic>
        <p:nvPicPr>
          <p:cNvPr id="4" name="Picture 2" descr="http://eriecanal.org/maps/NYScanalmap-18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124200"/>
            <a:ext cx="6781800" cy="323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2388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solidFill>
                  <a:schemeClr val="bg1"/>
                </a:solidFill>
              </a:rPr>
              <a:t>History</a:t>
            </a:r>
            <a:endParaRPr lang="en-US" dirty="0">
              <a:solidFill>
                <a:schemeClr val="bg1"/>
              </a:solidFill>
            </a:endParaRPr>
          </a:p>
        </p:txBody>
      </p:sp>
      <p:sp>
        <p:nvSpPr>
          <p:cNvPr id="3" name="Content Placeholder 2"/>
          <p:cNvSpPr>
            <a:spLocks noGrp="1"/>
          </p:cNvSpPr>
          <p:nvPr>
            <p:ph idx="1"/>
          </p:nvPr>
        </p:nvSpPr>
        <p:spPr>
          <a:xfrm>
            <a:off x="287996" y="1600200"/>
            <a:ext cx="8856004" cy="5257800"/>
          </a:xfrm>
        </p:spPr>
        <p:txBody>
          <a:bodyPr>
            <a:normAutofit/>
          </a:bodyPr>
          <a:lstStyle/>
          <a:p>
            <a:r>
              <a:rPr lang="en-US" dirty="0" smtClean="0"/>
              <a:t>New York and Hudson River Valley                                needed a connection to the west</a:t>
            </a:r>
          </a:p>
          <a:p>
            <a:r>
              <a:rPr lang="en-US" u="sng" dirty="0" smtClean="0"/>
              <a:t>Governor DeWitt Clinton </a:t>
            </a:r>
            <a:r>
              <a:rPr lang="en-US" dirty="0" smtClean="0"/>
              <a:t>proposes canal</a:t>
            </a:r>
          </a:p>
          <a:p>
            <a:pPr lvl="1">
              <a:buClr>
                <a:schemeClr val="accent2"/>
              </a:buClr>
            </a:pPr>
            <a:r>
              <a:rPr lang="en-US" dirty="0" smtClean="0"/>
              <a:t>“The city will, in the course of time, become the granary of the world, the emporium of commerce, the seat of manufactures, the focus of great moneyed operations…And before the revolution of a century, the whole island of Manhattan, covered with inhabitants and replenished with a dense population, will constitute one vast city.”</a:t>
            </a:r>
          </a:p>
          <a:p>
            <a:pPr lvl="1">
              <a:buClr>
                <a:schemeClr val="accent2"/>
              </a:buClr>
            </a:pPr>
            <a:r>
              <a:rPr lang="en-US" dirty="0" smtClean="0"/>
              <a:t>Ridiculed by press and opposed by New York City and Ontario</a:t>
            </a:r>
          </a:p>
          <a:p>
            <a:r>
              <a:rPr lang="en-US" dirty="0" smtClean="0"/>
              <a:t>Legislature allocates $7 million</a:t>
            </a:r>
          </a:p>
          <a:p>
            <a:pPr lvl="1"/>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705600" y="234749"/>
            <a:ext cx="2057400" cy="2656089"/>
          </a:xfrm>
          <a:prstGeom prst="rect">
            <a:avLst/>
          </a:prstGeom>
          <a:noFill/>
          <a:ln w="9525">
            <a:noFill/>
            <a:miter lim="800000"/>
            <a:headEnd/>
            <a:tailEnd/>
          </a:ln>
        </p:spPr>
      </p:pic>
      <p:pic>
        <p:nvPicPr>
          <p:cNvPr id="2053" name="Picture 5" descr="C:\Users\Jenn\AppData\Local\Microsoft\Windows\Temporary Internet Files\Content.IE5\2WY2HD9E\MM900286672[1].gif"/>
          <p:cNvPicPr>
            <a:picLocks noChangeAspect="1" noChangeArrowheads="1" noCrop="1"/>
          </p:cNvPicPr>
          <p:nvPr/>
        </p:nvPicPr>
        <p:blipFill>
          <a:blip r:embed="rId4" cstate="print"/>
          <a:srcRect/>
          <a:stretch>
            <a:fillRect/>
          </a:stretch>
        </p:blipFill>
        <p:spPr bwMode="auto">
          <a:xfrm>
            <a:off x="7834312" y="4964475"/>
            <a:ext cx="1309688" cy="1893525"/>
          </a:xfrm>
          <a:prstGeom prst="rect">
            <a:avLst/>
          </a:prstGeom>
          <a:noFill/>
        </p:spPr>
      </p:pic>
    </p:spTree>
    <p:extLst>
      <p:ext uri="{BB962C8B-B14F-4D97-AF65-F5344CB8AC3E}">
        <p14:creationId xmlns:p14="http://schemas.microsoft.com/office/powerpoint/2010/main" val="1183159432"/>
      </p:ext>
    </p:extLst>
  </p:cSld>
  <p:clrMapOvr>
    <a:masterClrMapping/>
  </p:clrMapOvr>
  <p:transition spd="med">
    <p:fade/>
    <p:sndAc>
      <p:stSnd>
        <p:snd r:embed="rId2" name="drumroll.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dirty="0" smtClean="0">
                <a:solidFill>
                  <a:schemeClr val="bg1"/>
                </a:solidFill>
              </a:rPr>
              <a:t>Architecture</a:t>
            </a:r>
            <a:endParaRPr lang="en-US" dirty="0">
              <a:solidFill>
                <a:schemeClr val="bg1"/>
              </a:solidFill>
            </a:endParaRPr>
          </a:p>
        </p:txBody>
      </p:sp>
      <p:sp>
        <p:nvSpPr>
          <p:cNvPr id="3" name="Content Placeholder 2"/>
          <p:cNvSpPr>
            <a:spLocks noGrp="1"/>
          </p:cNvSpPr>
          <p:nvPr>
            <p:ph sz="half" idx="1"/>
          </p:nvPr>
        </p:nvSpPr>
        <p:spPr>
          <a:xfrm>
            <a:off x="457200" y="1600201"/>
            <a:ext cx="5105400" cy="2743200"/>
          </a:xfrm>
        </p:spPr>
        <p:txBody>
          <a:bodyPr>
            <a:normAutofit/>
          </a:bodyPr>
          <a:lstStyle/>
          <a:p>
            <a:r>
              <a:rPr lang="en-US" dirty="0" smtClean="0"/>
              <a:t>No educated engineers were involved in the building (there were no engineering schools in the US at the time, but this project led to the development of such programs)</a:t>
            </a:r>
          </a:p>
        </p:txBody>
      </p:sp>
      <p:sp>
        <p:nvSpPr>
          <p:cNvPr id="7" name="Content Placeholder 6"/>
          <p:cNvSpPr>
            <a:spLocks noGrp="1"/>
          </p:cNvSpPr>
          <p:nvPr>
            <p:ph sz="half" idx="2"/>
          </p:nvPr>
        </p:nvSpPr>
        <p:spPr>
          <a:xfrm>
            <a:off x="5562600" y="3856037"/>
            <a:ext cx="3352800" cy="3001963"/>
          </a:xfrm>
        </p:spPr>
        <p:txBody>
          <a:bodyPr>
            <a:normAutofit/>
          </a:bodyPr>
          <a:lstStyle/>
          <a:p>
            <a:pPr marL="342900" lvl="1" indent="-342900">
              <a:buClr>
                <a:schemeClr val="accent3"/>
              </a:buClr>
              <a:buSzPct val="130000"/>
              <a:buFont typeface="Arial" pitchFamily="34" charset="0"/>
              <a:buChar char="•"/>
            </a:pPr>
            <a:r>
              <a:rPr lang="en-US" sz="2800" u="sng" dirty="0" smtClean="0"/>
              <a:t>Benjamin Wright </a:t>
            </a:r>
            <a:r>
              <a:rPr lang="en-US" sz="2800" dirty="0" smtClean="0"/>
              <a:t>led a group of self-taught engineers </a:t>
            </a:r>
          </a:p>
          <a:p>
            <a:pPr marL="342900" lvl="1" indent="-342900">
              <a:buClr>
                <a:schemeClr val="accent3"/>
              </a:buClr>
              <a:buSzPct val="130000"/>
              <a:buFont typeface="Arial" pitchFamily="34" charset="0"/>
              <a:buChar char="•"/>
            </a:pPr>
            <a:r>
              <a:rPr lang="en-US" sz="2800" dirty="0" smtClean="0"/>
              <a:t>Relied on manpower and animal power</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324600" y="1219200"/>
            <a:ext cx="1752600" cy="2586154"/>
          </a:xfrm>
          <a:prstGeom prst="rect">
            <a:avLst/>
          </a:prstGeom>
          <a:noFill/>
          <a:ln w="9525">
            <a:noFill/>
            <a:miter lim="800000"/>
            <a:headEnd/>
            <a:tailEnd/>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962400"/>
            <a:ext cx="654961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864005"/>
      </p:ext>
    </p:extLst>
  </p:cSld>
  <p:clrMapOvr>
    <a:masterClrMapping/>
  </p:clrMapOvr>
  <p:transition spd="med">
    <p:fade/>
    <p:sndAc>
      <p:stSnd>
        <p:snd r:embed="rId2" name="hamm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smtClean="0">
                <a:solidFill>
                  <a:schemeClr val="bg1"/>
                </a:solidFill>
              </a:rPr>
              <a:t>Architecture</a:t>
            </a:r>
            <a:endParaRPr lang="en-US" dirty="0">
              <a:solidFill>
                <a:schemeClr val="bg1"/>
              </a:solidFill>
            </a:endParaRPr>
          </a:p>
        </p:txBody>
      </p:sp>
      <p:sp>
        <p:nvSpPr>
          <p:cNvPr id="3" name="Content Placeholder 2"/>
          <p:cNvSpPr>
            <a:spLocks noGrp="1"/>
          </p:cNvSpPr>
          <p:nvPr>
            <p:ph idx="1"/>
          </p:nvPr>
        </p:nvSpPr>
        <p:spPr>
          <a:xfrm>
            <a:off x="228600" y="1295400"/>
            <a:ext cx="8763000" cy="5562600"/>
          </a:xfrm>
        </p:spPr>
        <p:txBody>
          <a:bodyPr>
            <a:normAutofit lnSpcReduction="10000"/>
          </a:bodyPr>
          <a:lstStyle/>
          <a:p>
            <a:r>
              <a:rPr lang="en-US" sz="2800" dirty="0" smtClean="0">
                <a:effectLst/>
              </a:rPr>
              <a:t>Many contractors participated </a:t>
            </a:r>
            <a:r>
              <a:rPr lang="en-US" sz="2800" dirty="0" smtClean="0"/>
              <a:t>in the construction</a:t>
            </a:r>
          </a:p>
          <a:p>
            <a:pPr lvl="1">
              <a:buClr>
                <a:schemeClr val="accent2"/>
              </a:buClr>
            </a:pPr>
            <a:r>
              <a:rPr lang="en-US" sz="2800" dirty="0" smtClean="0">
                <a:effectLst/>
              </a:rPr>
              <a:t>Each contractor was responsible for digging a small section</a:t>
            </a:r>
          </a:p>
          <a:p>
            <a:pPr lvl="1">
              <a:buClr>
                <a:schemeClr val="accent2"/>
              </a:buClr>
            </a:pPr>
            <a:r>
              <a:rPr lang="en-US" sz="2800" dirty="0" smtClean="0"/>
              <a:t>Contractors had to supply their own equipment, labor force, and means of paying the laborers</a:t>
            </a:r>
            <a:r>
              <a:rPr lang="en-US" sz="2800" dirty="0" smtClean="0">
                <a:effectLst/>
              </a:rPr>
              <a:t> </a:t>
            </a:r>
          </a:p>
          <a:p>
            <a:r>
              <a:rPr lang="en-US" sz="2800" u="sng" dirty="0" smtClean="0">
                <a:effectLst/>
              </a:rPr>
              <a:t>Canvass White</a:t>
            </a:r>
            <a:r>
              <a:rPr lang="en-US" sz="2800" dirty="0" smtClean="0">
                <a:effectLst/>
              </a:rPr>
              <a:t> was able to overcome a challenge in the construction process</a:t>
            </a:r>
          </a:p>
          <a:p>
            <a:pPr lvl="1">
              <a:buClr>
                <a:schemeClr val="accent2"/>
              </a:buClr>
            </a:pPr>
            <a:r>
              <a:rPr lang="en-US" sz="2800" dirty="0" smtClean="0"/>
              <a:t>He </a:t>
            </a:r>
            <a:r>
              <a:rPr lang="en-US" sz="2800" dirty="0" smtClean="0">
                <a:effectLst/>
              </a:rPr>
              <a:t>learned how to create cement that would harden underwater using local cement</a:t>
            </a:r>
            <a:endParaRPr lang="en-US" sz="2800" dirty="0"/>
          </a:p>
          <a:p>
            <a:pPr lvl="2"/>
            <a:r>
              <a:rPr lang="en-US" sz="2800" dirty="0" smtClean="0">
                <a:effectLst/>
              </a:rPr>
              <a:t>Led to reduction of costs because              </a:t>
            </a:r>
            <a:r>
              <a:rPr lang="en-US" sz="2800" dirty="0" smtClean="0"/>
              <a:t>European cement no longer needed                       to be imported</a:t>
            </a:r>
            <a:endParaRPr lang="en-US" sz="2800" dirty="0"/>
          </a:p>
        </p:txBody>
      </p:sp>
      <p:pic>
        <p:nvPicPr>
          <p:cNvPr id="5122" name="Picture 2" descr="C:\Users\Jenn\AppData\Local\Microsoft\Windows\Temporary Internet Files\Content.IE5\3FZOP2C5\MM900236538[1].gif"/>
          <p:cNvPicPr>
            <a:picLocks noChangeAspect="1" noChangeArrowheads="1" noCrop="1"/>
          </p:cNvPicPr>
          <p:nvPr/>
        </p:nvPicPr>
        <p:blipFill>
          <a:blip r:embed="rId2" cstate="print"/>
          <a:srcRect/>
          <a:stretch>
            <a:fillRect/>
          </a:stretch>
        </p:blipFill>
        <p:spPr bwMode="auto">
          <a:xfrm>
            <a:off x="6858000" y="5181600"/>
            <a:ext cx="2019300" cy="1458383"/>
          </a:xfrm>
          <a:prstGeom prst="rect">
            <a:avLst/>
          </a:prstGeom>
          <a:noFill/>
        </p:spPr>
      </p:pic>
    </p:spTree>
    <p:extLst>
      <p:ext uri="{BB962C8B-B14F-4D97-AF65-F5344CB8AC3E}">
        <p14:creationId xmlns:p14="http://schemas.microsoft.com/office/powerpoint/2010/main" val="10242570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chemeClr val="bg1"/>
                </a:solidFill>
              </a:rPr>
              <a:t>Opening of the Canal</a:t>
            </a:r>
            <a:endParaRPr lang="en-US" dirty="0">
              <a:solidFill>
                <a:schemeClr val="bg1"/>
              </a:solidFill>
            </a:endParaRPr>
          </a:p>
        </p:txBody>
      </p:sp>
      <p:pic>
        <p:nvPicPr>
          <p:cNvPr id="4" name="Content Placeholder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759785"/>
            <a:ext cx="3633788" cy="342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600" y="1533890"/>
            <a:ext cx="4572000" cy="4302716"/>
          </a:xfrm>
          <a:prstGeom prst="rect">
            <a:avLst/>
          </a:prstGeom>
        </p:spPr>
        <p:txBody>
          <a:bodyPr>
            <a:spAutoFit/>
          </a:bodyPr>
          <a:lstStyle/>
          <a:p>
            <a:pPr marL="342900" lvl="0" indent="-342900">
              <a:spcBef>
                <a:spcPct val="20000"/>
              </a:spcBef>
              <a:buClr>
                <a:schemeClr val="accent3"/>
              </a:buClr>
              <a:buFont typeface="Arial" pitchFamily="34" charset="0"/>
              <a:buChar char="•"/>
            </a:pPr>
            <a:r>
              <a:rPr lang="en-US" sz="3200" dirty="0">
                <a:solidFill>
                  <a:prstClr val="black"/>
                </a:solidFill>
              </a:rPr>
              <a:t>Once opened Governor Clinton travels on </a:t>
            </a:r>
            <a:r>
              <a:rPr lang="en-US" sz="3200" i="1" dirty="0">
                <a:solidFill>
                  <a:prstClr val="black"/>
                </a:solidFill>
              </a:rPr>
              <a:t>Seneca Chief </a:t>
            </a:r>
            <a:r>
              <a:rPr lang="en-US" sz="3200" dirty="0">
                <a:solidFill>
                  <a:prstClr val="black"/>
                </a:solidFill>
              </a:rPr>
              <a:t>from Buffalo to Albany</a:t>
            </a:r>
          </a:p>
          <a:p>
            <a:pPr marL="742950" lvl="1" indent="-285750">
              <a:spcBef>
                <a:spcPct val="20000"/>
              </a:spcBef>
              <a:buClr>
                <a:schemeClr val="accent3"/>
              </a:buClr>
              <a:buFont typeface="Arial" pitchFamily="34" charset="0"/>
              <a:buChar char="–"/>
            </a:pPr>
            <a:r>
              <a:rPr lang="en-US" sz="2800" dirty="0">
                <a:solidFill>
                  <a:prstClr val="black"/>
                </a:solidFill>
              </a:rPr>
              <a:t>Emptied water from Great Lakes into ocean which symbolized “marriage of the waters”</a:t>
            </a:r>
          </a:p>
        </p:txBody>
      </p:sp>
    </p:spTree>
    <p:extLst>
      <p:ext uri="{BB962C8B-B14F-4D97-AF65-F5344CB8AC3E}">
        <p14:creationId xmlns:p14="http://schemas.microsoft.com/office/powerpoint/2010/main" val="2247001531"/>
      </p:ext>
    </p:extLst>
  </p:cSld>
  <p:clrMapOvr>
    <a:masterClrMapping/>
  </p:clrMapOvr>
  <p:transition spd="med">
    <p:fade/>
    <p:sndAc>
      <p:stSnd>
        <p:snd r:embed="rId2" name="applaus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dirty="0" smtClean="0">
                <a:solidFill>
                  <a:schemeClr val="bg1"/>
                </a:solidFill>
              </a:rPr>
              <a:t>Locks</a:t>
            </a:r>
            <a:endParaRPr lang="en-US" dirty="0">
              <a:solidFill>
                <a:schemeClr val="bg1"/>
              </a:solidFill>
            </a:endParaRP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990600"/>
            <a:ext cx="3733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3657600"/>
            <a:ext cx="3581400" cy="2123658"/>
          </a:xfrm>
          <a:prstGeom prst="rect">
            <a:avLst/>
          </a:prstGeom>
          <a:noFill/>
        </p:spPr>
        <p:txBody>
          <a:bodyPr wrap="square" rtlCol="0">
            <a:spAutoFit/>
          </a:bodyPr>
          <a:lstStyle/>
          <a:p>
            <a:r>
              <a:rPr lang="en-US" sz="2200" dirty="0" smtClean="0"/>
              <a:t>The original locks were 90 feet long and 15 feet wide. They could accommodate boats that were 61 feet long and 7 feet wide and had a 3 1/2 foot draft</a:t>
            </a:r>
            <a:endParaRPr lang="en-US" sz="2200" dirty="0"/>
          </a:p>
        </p:txBody>
      </p:sp>
      <p:sp>
        <p:nvSpPr>
          <p:cNvPr id="6" name="TextBox 5"/>
          <p:cNvSpPr txBox="1"/>
          <p:nvPr/>
        </p:nvSpPr>
        <p:spPr>
          <a:xfrm>
            <a:off x="3886200" y="3505201"/>
            <a:ext cx="5257800" cy="3139321"/>
          </a:xfrm>
          <a:prstGeom prst="rect">
            <a:avLst/>
          </a:prstGeom>
          <a:noFill/>
        </p:spPr>
        <p:txBody>
          <a:bodyPr wrap="square" rtlCol="0">
            <a:spAutoFit/>
          </a:bodyPr>
          <a:lstStyle/>
          <a:p>
            <a:r>
              <a:rPr lang="en-US" sz="2200" dirty="0" smtClean="0"/>
              <a:t>As the use of the canal increased, the locks had to change. Between 1836 and 1862, the locks increased to 110 feet long by 18 feet wide. They were also made to allow for traffic to flow in two different directions  simultaneously. By 1870 they were 20 feet wide. By 1884</a:t>
            </a:r>
            <a:r>
              <a:rPr lang="en-US" sz="2200" dirty="0"/>
              <a:t> </a:t>
            </a:r>
            <a:r>
              <a:rPr lang="en-US" sz="2200" dirty="0" smtClean="0"/>
              <a:t>locks were able to handle two boats that were attached to each other (aka "double-headers“)</a:t>
            </a:r>
            <a:endParaRPr lang="en-US" sz="22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648" y="990600"/>
            <a:ext cx="5219352" cy="217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119952" y="3124200"/>
            <a:ext cx="4024048" cy="369332"/>
          </a:xfrm>
          <a:prstGeom prst="rect">
            <a:avLst/>
          </a:prstGeom>
          <a:noFill/>
        </p:spPr>
        <p:txBody>
          <a:bodyPr wrap="square" rtlCol="0">
            <a:spAutoFit/>
          </a:bodyPr>
          <a:lstStyle/>
          <a:p>
            <a:r>
              <a:rPr lang="en-US" dirty="0" smtClean="0"/>
              <a:t>Lock 41, Fort Herkimer 1891</a:t>
            </a:r>
            <a:endParaRPr lang="en-US" dirty="0"/>
          </a:p>
        </p:txBody>
      </p:sp>
      <p:pic>
        <p:nvPicPr>
          <p:cNvPr id="9218" name="Picture 2" descr="C:\Users\Jenn\AppData\Local\Microsoft\Windows\Temporary Internet Files\Content.IE5\G2IK9W2H\MM900283617[1].gif"/>
          <p:cNvPicPr>
            <a:picLocks noChangeAspect="1" noChangeArrowheads="1" noCrop="1"/>
          </p:cNvPicPr>
          <p:nvPr/>
        </p:nvPicPr>
        <p:blipFill>
          <a:blip r:embed="rId4" cstate="print"/>
          <a:srcRect/>
          <a:stretch>
            <a:fillRect/>
          </a:stretch>
        </p:blipFill>
        <p:spPr bwMode="auto">
          <a:xfrm>
            <a:off x="2286000" y="5410200"/>
            <a:ext cx="1371600" cy="1285875"/>
          </a:xfrm>
          <a:prstGeom prst="rect">
            <a:avLst/>
          </a:prstGeom>
          <a:noFill/>
        </p:spPr>
      </p:pic>
    </p:spTree>
    <p:extLst>
      <p:ext uri="{BB962C8B-B14F-4D97-AF65-F5344CB8AC3E}">
        <p14:creationId xmlns:p14="http://schemas.microsoft.com/office/powerpoint/2010/main" val="355871237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solidFill>
                  <a:schemeClr val="bg1"/>
                </a:solidFill>
              </a:rPr>
              <a:t>Locks</a:t>
            </a:r>
            <a:endParaRPr lang="en-US" dirty="0">
              <a:solidFill>
                <a:schemeClr val="bg1"/>
              </a:solidFil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600200" y="3505200"/>
            <a:ext cx="5499069" cy="25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27924" y="5932822"/>
            <a:ext cx="1033727" cy="369332"/>
          </a:xfrm>
          <a:prstGeom prst="rect">
            <a:avLst/>
          </a:prstGeom>
          <a:noFill/>
        </p:spPr>
        <p:txBody>
          <a:bodyPr wrap="square" rtlCol="0">
            <a:spAutoFit/>
          </a:bodyPr>
          <a:lstStyle/>
          <a:p>
            <a:r>
              <a:rPr lang="en-US" dirty="0" smtClean="0"/>
              <a:t>1912</a:t>
            </a:r>
            <a:endParaRPr lang="en-US" dirty="0"/>
          </a:p>
        </p:txBody>
      </p:sp>
      <p:sp>
        <p:nvSpPr>
          <p:cNvPr id="4" name="TextBox 3"/>
          <p:cNvSpPr txBox="1"/>
          <p:nvPr/>
        </p:nvSpPr>
        <p:spPr>
          <a:xfrm>
            <a:off x="914400" y="1295400"/>
            <a:ext cx="7162800" cy="1938992"/>
          </a:xfrm>
          <a:prstGeom prst="rect">
            <a:avLst/>
          </a:prstGeom>
          <a:noFill/>
        </p:spPr>
        <p:txBody>
          <a:bodyPr wrap="square" rtlCol="0">
            <a:spAutoFit/>
          </a:bodyPr>
          <a:lstStyle/>
          <a:p>
            <a:r>
              <a:rPr lang="en-US" sz="2400" dirty="0" smtClean="0"/>
              <a:t>Between 1903 and 1918, the “Barge Canal” was constructed. This led to locks that were 328 feet long, 45 feet wide, and 12 feet deep. This allowed for boats that were 300 feet long and 43.5 feet wide to successfully use the canal</a:t>
            </a:r>
            <a:endParaRPr lang="en-US" sz="2400" dirty="0"/>
          </a:p>
        </p:txBody>
      </p:sp>
    </p:spTree>
    <p:extLst>
      <p:ext uri="{BB962C8B-B14F-4D97-AF65-F5344CB8AC3E}">
        <p14:creationId xmlns:p14="http://schemas.microsoft.com/office/powerpoint/2010/main" val="195962056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4189236" cy="281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5" t="4566" r="3153" b="11717"/>
          <a:stretch/>
        </p:blipFill>
        <p:spPr bwMode="auto">
          <a:xfrm>
            <a:off x="4626631" y="4038600"/>
            <a:ext cx="4230499" cy="256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1828800"/>
            <a:ext cx="3581400" cy="1200329"/>
          </a:xfrm>
          <a:prstGeom prst="rect">
            <a:avLst/>
          </a:prstGeom>
          <a:noFill/>
        </p:spPr>
        <p:txBody>
          <a:bodyPr wrap="square" rtlCol="0">
            <a:spAutoFit/>
          </a:bodyPr>
          <a:lstStyle/>
          <a:p>
            <a:r>
              <a:rPr lang="en-US" sz="3600" dirty="0" smtClean="0"/>
              <a:t>Approximately 1880</a:t>
            </a:r>
            <a:endParaRPr lang="en-US" sz="3600" dirty="0"/>
          </a:p>
        </p:txBody>
      </p:sp>
      <p:sp>
        <p:nvSpPr>
          <p:cNvPr id="5" name="TextBox 4"/>
          <p:cNvSpPr txBox="1"/>
          <p:nvPr/>
        </p:nvSpPr>
        <p:spPr>
          <a:xfrm>
            <a:off x="3200400" y="5029200"/>
            <a:ext cx="1447800" cy="830997"/>
          </a:xfrm>
          <a:prstGeom prst="rect">
            <a:avLst/>
          </a:prstGeom>
          <a:noFill/>
        </p:spPr>
        <p:txBody>
          <a:bodyPr wrap="square" rtlCol="0">
            <a:spAutoFit/>
          </a:bodyPr>
          <a:lstStyle/>
          <a:p>
            <a:r>
              <a:rPr lang="en-US" sz="4800" dirty="0" smtClean="0"/>
              <a:t>1919</a:t>
            </a:r>
          </a:p>
        </p:txBody>
      </p:sp>
      <p:sp>
        <p:nvSpPr>
          <p:cNvPr id="7" name="Title 6"/>
          <p:cNvSpPr>
            <a:spLocks noGrp="1"/>
          </p:cNvSpPr>
          <p:nvPr>
            <p:ph type="title"/>
          </p:nvPr>
        </p:nvSpPr>
        <p:spPr>
          <a:xfrm>
            <a:off x="533400" y="228600"/>
            <a:ext cx="8305800" cy="1143000"/>
          </a:xfrm>
        </p:spPr>
        <p:txBody>
          <a:bodyPr/>
          <a:lstStyle/>
          <a:p>
            <a:pPr algn="ctr"/>
            <a:r>
              <a:rPr lang="en-US" dirty="0" smtClean="0">
                <a:solidFill>
                  <a:schemeClr val="bg1"/>
                </a:solidFill>
              </a:rPr>
              <a:t>Locks</a:t>
            </a:r>
            <a:endParaRPr lang="en-US" dirty="0">
              <a:solidFill>
                <a:schemeClr val="bg1"/>
              </a:solidFill>
            </a:endParaRPr>
          </a:p>
        </p:txBody>
      </p:sp>
    </p:spTree>
    <p:extLst>
      <p:ext uri="{BB962C8B-B14F-4D97-AF65-F5344CB8AC3E}">
        <p14:creationId xmlns:p14="http://schemas.microsoft.com/office/powerpoint/2010/main" val="4052320566"/>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247</TotalTime>
  <Words>877</Words>
  <Application>Microsoft Office PowerPoint</Application>
  <PresentationFormat>On-screen Show (4:3)</PresentationFormat>
  <Paragraphs>66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Erie Canal</vt:lpstr>
      <vt:lpstr>Background on the Canal</vt:lpstr>
      <vt:lpstr>History</vt:lpstr>
      <vt:lpstr>Architecture</vt:lpstr>
      <vt:lpstr>Architecture</vt:lpstr>
      <vt:lpstr>Opening of the Canal</vt:lpstr>
      <vt:lpstr>Locks</vt:lpstr>
      <vt:lpstr>Locks</vt:lpstr>
      <vt:lpstr>Locks</vt:lpstr>
      <vt:lpstr>Significance</vt:lpstr>
      <vt:lpstr>Significance</vt:lpstr>
      <vt:lpstr>Erie Canal: Then and Now</vt:lpstr>
      <vt:lpstr>Additional Links/Museums</vt:lpstr>
      <vt:lpstr>Bibliography</vt:lpstr>
      <vt:lpstr>Bibliography</vt:lpstr>
      <vt:lpstr>Bibliography</vt:lpstr>
      <vt:lpstr>Pictorial Bibliography</vt:lpstr>
    </vt:vector>
  </TitlesOfParts>
  <Company>Marist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Johnson</dc:creator>
  <cp:lastModifiedBy>Andrew Villani</cp:lastModifiedBy>
  <cp:revision>43</cp:revision>
  <dcterms:created xsi:type="dcterms:W3CDTF">2012-01-31T16:06:37Z</dcterms:created>
  <dcterms:modified xsi:type="dcterms:W3CDTF">2012-02-03T18:04:10Z</dcterms:modified>
</cp:coreProperties>
</file>