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46BEE4-9842-4F45-9793-4B66B3F7C119}" type="datetimeFigureOut">
              <a:rPr lang="en-US" smtClean="0"/>
              <a:t>2/7/2012</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A323DAD9-D215-44CE-882C-480D2AE2DA77}"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46BEE4-9842-4F45-9793-4B66B3F7C119}" type="datetimeFigureOut">
              <a:rPr lang="en-US" smtClean="0"/>
              <a:t>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3DAD9-D215-44CE-882C-480D2AE2DA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46BEE4-9842-4F45-9793-4B66B3F7C119}" type="datetimeFigureOut">
              <a:rPr lang="en-US" smtClean="0"/>
              <a:t>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A323DAD9-D215-44CE-882C-480D2AE2DA77}"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46BEE4-9842-4F45-9793-4B66B3F7C119}" type="datetimeFigureOut">
              <a:rPr lang="en-US" smtClean="0"/>
              <a:t>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3DAD9-D215-44CE-882C-480D2AE2DA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46BEE4-9842-4F45-9793-4B66B3F7C119}" type="datetimeFigureOut">
              <a:rPr lang="en-US" smtClean="0"/>
              <a:t>2/7/2012</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A323DAD9-D215-44CE-882C-480D2AE2DA77}"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46BEE4-9842-4F45-9793-4B66B3F7C119}" type="datetimeFigureOut">
              <a:rPr lang="en-US" smtClean="0"/>
              <a:t>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23DAD9-D215-44CE-882C-480D2AE2DA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46BEE4-9842-4F45-9793-4B66B3F7C119}" type="datetimeFigureOut">
              <a:rPr lang="en-US" smtClean="0"/>
              <a:t>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23DAD9-D215-44CE-882C-480D2AE2DA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46BEE4-9842-4F45-9793-4B66B3F7C119}" type="datetimeFigureOut">
              <a:rPr lang="en-US" smtClean="0"/>
              <a:t>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23DAD9-D215-44CE-882C-480D2AE2DA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6BEE4-9842-4F45-9793-4B66B3F7C119}" type="datetimeFigureOut">
              <a:rPr lang="en-US" smtClean="0"/>
              <a:t>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23DAD9-D215-44CE-882C-480D2AE2DA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46BEE4-9842-4F45-9793-4B66B3F7C119}" type="datetimeFigureOut">
              <a:rPr lang="en-US" smtClean="0"/>
              <a:t>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23DAD9-D215-44CE-882C-480D2AE2DA77}"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5E46BEE4-9842-4F45-9793-4B66B3F7C119}" type="datetimeFigureOut">
              <a:rPr lang="en-US" smtClean="0"/>
              <a:t>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23DAD9-D215-44CE-882C-480D2AE2DA77}"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E46BEE4-9842-4F45-9793-4B66B3F7C119}" type="datetimeFigureOut">
              <a:rPr lang="en-US" smtClean="0"/>
              <a:t>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A323DAD9-D215-44CE-882C-480D2AE2DA77}"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youtube.com/watch?v=_n-Qb9GZB4Q"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mericancivilwar.com/monitor.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254375"/>
            <a:ext cx="8686800" cy="1470025"/>
          </a:xfrm>
        </p:spPr>
        <p:txBody>
          <a:bodyPr/>
          <a:lstStyle/>
          <a:p>
            <a:r>
              <a:rPr lang="en-US" dirty="0" smtClean="0"/>
              <a:t>Construction of USS Monitor Impacts Upper-Hudson Valley</a:t>
            </a:r>
            <a:endParaRPr lang="en-US" dirty="0"/>
          </a:p>
        </p:txBody>
      </p:sp>
      <p:sp>
        <p:nvSpPr>
          <p:cNvPr id="3" name="Subtitle 2"/>
          <p:cNvSpPr>
            <a:spLocks noGrp="1"/>
          </p:cNvSpPr>
          <p:nvPr>
            <p:ph type="subTitle" idx="1"/>
          </p:nvPr>
        </p:nvSpPr>
        <p:spPr/>
        <p:txBody>
          <a:bodyPr/>
          <a:lstStyle/>
          <a:p>
            <a:r>
              <a:rPr lang="en-US" dirty="0" smtClean="0"/>
              <a:t>Andrew </a:t>
            </a:r>
            <a:r>
              <a:rPr lang="en-US" dirty="0" err="1" smtClean="0"/>
              <a:t>Mikolajczyk</a:t>
            </a:r>
            <a:endParaRPr lang="en-US" dirty="0"/>
          </a:p>
        </p:txBody>
      </p:sp>
    </p:spTree>
    <p:extLst>
      <p:ext uri="{BB962C8B-B14F-4D97-AF65-F5344CB8AC3E}">
        <p14:creationId xmlns:p14="http://schemas.microsoft.com/office/powerpoint/2010/main" val="157138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ssolv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 Today</a:t>
            </a:r>
            <a:endParaRPr lang="en-US" dirty="0"/>
          </a:p>
        </p:txBody>
      </p:sp>
      <p:sp>
        <p:nvSpPr>
          <p:cNvPr id="3" name="Content Placeholder 2"/>
          <p:cNvSpPr>
            <a:spLocks noGrp="1"/>
          </p:cNvSpPr>
          <p:nvPr>
            <p:ph idx="1"/>
          </p:nvPr>
        </p:nvSpPr>
        <p:spPr/>
        <p:txBody>
          <a:bodyPr/>
          <a:lstStyle/>
          <a:p>
            <a:r>
              <a:rPr lang="en-US" dirty="0" smtClean="0"/>
              <a:t>The USS Monitor today sits in the Mariner’s Museum in Newport News, Virginia</a:t>
            </a:r>
          </a:p>
          <a:p>
            <a:r>
              <a:rPr lang="en-US" dirty="0" smtClean="0"/>
              <a:t>On display are many artifacts recovered including her turret, cannon, propeller, anchor, and engine</a:t>
            </a:r>
          </a:p>
          <a:p>
            <a:r>
              <a:rPr lang="en-US" dirty="0" smtClean="0"/>
              <a:t>Here is a short video on the present day </a:t>
            </a:r>
            <a:r>
              <a:rPr lang="en-US" dirty="0"/>
              <a:t>Monitor exhibit: </a:t>
            </a:r>
            <a:r>
              <a:rPr lang="en-US" dirty="0">
                <a:hlinkClick r:id="rId2"/>
              </a:rPr>
              <a:t>http://www.youtube.com/watch?v=_</a:t>
            </a:r>
            <a:r>
              <a:rPr lang="en-US" dirty="0" smtClean="0">
                <a:hlinkClick r:id="rId2"/>
              </a:rPr>
              <a:t>n-Qb9GZB4Q</a:t>
            </a:r>
            <a:endParaRPr lang="en-US" dirty="0" smtClean="0"/>
          </a:p>
          <a:p>
            <a:pPr marL="0" indent="0">
              <a:buNone/>
            </a:pPr>
            <a:endParaRPr lang="en-US" dirty="0"/>
          </a:p>
        </p:txBody>
      </p:sp>
    </p:spTree>
    <p:extLst>
      <p:ext uri="{BB962C8B-B14F-4D97-AF65-F5344CB8AC3E}">
        <p14:creationId xmlns:p14="http://schemas.microsoft.com/office/powerpoint/2010/main" val="176668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Bibliography</a:t>
            </a:r>
            <a:endParaRPr lang="en-US" dirty="0"/>
          </a:p>
        </p:txBody>
      </p:sp>
      <p:sp>
        <p:nvSpPr>
          <p:cNvPr id="3" name="Content Placeholder 2"/>
          <p:cNvSpPr>
            <a:spLocks noGrp="1"/>
          </p:cNvSpPr>
          <p:nvPr>
            <p:ph idx="1"/>
          </p:nvPr>
        </p:nvSpPr>
        <p:spPr/>
        <p:txBody>
          <a:bodyPr>
            <a:normAutofit lnSpcReduction="10000"/>
          </a:bodyPr>
          <a:lstStyle/>
          <a:p>
            <a:r>
              <a:rPr lang="en-US" dirty="0" smtClean="0"/>
              <a:t>Battle of the Monitor and Merrimack C.S.S Virginia Civil War Naval Battle. </a:t>
            </a:r>
            <a:r>
              <a:rPr lang="en-US" i="1" dirty="0" smtClean="0"/>
              <a:t>AmericanCivilWar.com</a:t>
            </a:r>
            <a:r>
              <a:rPr lang="en-US" dirty="0" smtClean="0"/>
              <a:t>. Retrieved January 30, </a:t>
            </a:r>
            <a:r>
              <a:rPr lang="en-US" dirty="0"/>
              <a:t>2012, </a:t>
            </a:r>
            <a:r>
              <a:rPr lang="en-US" dirty="0">
                <a:hlinkClick r:id="rId2"/>
              </a:rPr>
              <a:t>http://</a:t>
            </a:r>
            <a:r>
              <a:rPr lang="en-US" dirty="0" smtClean="0">
                <a:hlinkClick r:id="rId2"/>
              </a:rPr>
              <a:t>americancivilwar.com/monitor.html</a:t>
            </a:r>
            <a:endParaRPr lang="en-US" dirty="0" smtClean="0"/>
          </a:p>
          <a:p>
            <a:r>
              <a:rPr lang="en-US" dirty="0" smtClean="0"/>
              <a:t>Don </a:t>
            </a:r>
            <a:r>
              <a:rPr lang="en-US" dirty="0" err="1" smtClean="0"/>
              <a:t>Rittner</a:t>
            </a:r>
            <a:r>
              <a:rPr lang="en-US" dirty="0" smtClean="0"/>
              <a:t>, </a:t>
            </a:r>
            <a:r>
              <a:rPr lang="en-US" i="1" dirty="0" smtClean="0"/>
              <a:t>Capital District Civil War Series #9: </a:t>
            </a:r>
            <a:r>
              <a:rPr lang="en-US" dirty="0" smtClean="0"/>
              <a:t>Troy’s Ironclad History.</a:t>
            </a:r>
          </a:p>
          <a:p>
            <a:r>
              <a:rPr lang="en-US" dirty="0" smtClean="0"/>
              <a:t>USS Monitor has Rensselaer Ties: </a:t>
            </a:r>
            <a:r>
              <a:rPr lang="en-US" i="1" dirty="0" smtClean="0"/>
              <a:t>Rensselaer Magazine </a:t>
            </a:r>
            <a:r>
              <a:rPr lang="en-US" dirty="0" smtClean="0"/>
              <a:t>(Tory, New York 2002)</a:t>
            </a:r>
          </a:p>
          <a:p>
            <a:r>
              <a:rPr lang="en-US" dirty="0" smtClean="0"/>
              <a:t>George Rogers Howell, Jonathan </a:t>
            </a:r>
            <a:r>
              <a:rPr lang="en-US" dirty="0" err="1" smtClean="0"/>
              <a:t>Tenney</a:t>
            </a:r>
            <a:r>
              <a:rPr lang="en-US" dirty="0" smtClean="0"/>
              <a:t>, Bi-centennial history of Albany: History of the county of Albany., Volume 2, pages 535-545.</a:t>
            </a:r>
          </a:p>
          <a:p>
            <a:r>
              <a:rPr lang="en-US" dirty="0" smtClean="0"/>
              <a:t>Erastus Corning: Merchant and financier, 1794-1872 By Irene D. </a:t>
            </a:r>
            <a:r>
              <a:rPr lang="en-US" dirty="0" err="1" smtClean="0"/>
              <a:t>Neu</a:t>
            </a:r>
            <a:r>
              <a:rPr lang="en-US" smtClean="0"/>
              <a:t> 54.</a:t>
            </a:r>
            <a:endParaRPr lang="en-US" dirty="0"/>
          </a:p>
        </p:txBody>
      </p:sp>
    </p:spTree>
    <p:extLst>
      <p:ext uri="{BB962C8B-B14F-4D97-AF65-F5344CB8AC3E}">
        <p14:creationId xmlns:p14="http://schemas.microsoft.com/office/powerpoint/2010/main" val="29249579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Thesis</a:t>
            </a:r>
            <a:endParaRPr lang="en-US" dirty="0"/>
          </a:p>
        </p:txBody>
      </p:sp>
      <p:sp>
        <p:nvSpPr>
          <p:cNvPr id="3" name="Content Placeholder 2"/>
          <p:cNvSpPr>
            <a:spLocks noGrp="1"/>
          </p:cNvSpPr>
          <p:nvPr>
            <p:ph idx="1"/>
          </p:nvPr>
        </p:nvSpPr>
        <p:spPr/>
        <p:txBody>
          <a:bodyPr/>
          <a:lstStyle/>
          <a:p>
            <a:pPr algn="ctr"/>
            <a:r>
              <a:rPr lang="en-US" dirty="0"/>
              <a:t>New era of naval warfare would not have been possible if it wasn’t for the hard work and the dedication of Hudson Valley’s manufacturing. In </a:t>
            </a:r>
            <a:r>
              <a:rPr lang="en-US" dirty="0" smtClean="0"/>
              <a:t>addition, </a:t>
            </a:r>
            <a:r>
              <a:rPr lang="en-US" dirty="0"/>
              <a:t>the building of the USS Monitor created a huge stimulation of economy within the Hudson </a:t>
            </a:r>
            <a:r>
              <a:rPr lang="en-US" dirty="0" smtClean="0"/>
              <a:t>Valley.</a:t>
            </a:r>
            <a:endParaRPr lang="en-US" dirty="0"/>
          </a:p>
          <a:p>
            <a:pPr algn="ct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05200"/>
            <a:ext cx="5200650" cy="3057139"/>
          </a:xfrm>
          <a:prstGeom prst="rect">
            <a:avLst/>
          </a:prstGeom>
        </p:spPr>
      </p:pic>
    </p:spTree>
    <p:extLst>
      <p:ext uri="{BB962C8B-B14F-4D97-AF65-F5344CB8AC3E}">
        <p14:creationId xmlns:p14="http://schemas.microsoft.com/office/powerpoint/2010/main" val="886594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edge">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152400"/>
            <a:ext cx="1219200" cy="1806766"/>
          </a:xfrm>
          <a:prstGeom prst="rect">
            <a:avLst/>
          </a:prstGeom>
        </p:spPr>
      </p:pic>
      <p:sp>
        <p:nvSpPr>
          <p:cNvPr id="2" name="Title 1"/>
          <p:cNvSpPr>
            <a:spLocks noGrp="1"/>
          </p:cNvSpPr>
          <p:nvPr>
            <p:ph type="title"/>
          </p:nvPr>
        </p:nvSpPr>
        <p:spPr/>
        <p:txBody>
          <a:bodyPr/>
          <a:lstStyle/>
          <a:p>
            <a:r>
              <a:rPr lang="en-US" dirty="0" smtClean="0"/>
              <a:t>John Ericsson</a:t>
            </a:r>
            <a:endParaRPr lang="en-US" dirty="0"/>
          </a:p>
        </p:txBody>
      </p:sp>
      <p:sp>
        <p:nvSpPr>
          <p:cNvPr id="3" name="Content Placeholder 2"/>
          <p:cNvSpPr>
            <a:spLocks noGrp="1"/>
          </p:cNvSpPr>
          <p:nvPr>
            <p:ph idx="1"/>
          </p:nvPr>
        </p:nvSpPr>
        <p:spPr>
          <a:xfrm>
            <a:off x="533400" y="1981200"/>
            <a:ext cx="8229600" cy="4525963"/>
          </a:xfrm>
        </p:spPr>
        <p:txBody>
          <a:bodyPr>
            <a:normAutofit lnSpcReduction="10000"/>
          </a:bodyPr>
          <a:lstStyle/>
          <a:p>
            <a:r>
              <a:rPr lang="en-US" dirty="0"/>
              <a:t>Swedish inventor and designer, creator of the USS Monitor</a:t>
            </a:r>
          </a:p>
          <a:p>
            <a:r>
              <a:rPr lang="en-US" dirty="0"/>
              <a:t>Was a child prodigy, had designed Ironclad ships for France under Napoleon III but his designs were rejected</a:t>
            </a:r>
          </a:p>
          <a:p>
            <a:r>
              <a:rPr lang="en-US" dirty="0"/>
              <a:t>At </a:t>
            </a:r>
            <a:r>
              <a:rPr lang="en-US" dirty="0" smtClean="0"/>
              <a:t>14, </a:t>
            </a:r>
            <a:r>
              <a:rPr lang="en-US" dirty="0"/>
              <a:t>in </a:t>
            </a:r>
            <a:r>
              <a:rPr lang="en-US" dirty="0" smtClean="0"/>
              <a:t>Sweden, </a:t>
            </a:r>
            <a:r>
              <a:rPr lang="en-US" dirty="0"/>
              <a:t>he had the title of surveyor for prominent canal builders, brought his ideas over with him to England in hopes to further the success of his steam engine design. He found that his design was not compatible with England as their engines used coal as a source of energy where his designs </a:t>
            </a:r>
            <a:r>
              <a:rPr lang="en-US" dirty="0" smtClean="0"/>
              <a:t>used the </a:t>
            </a:r>
            <a:r>
              <a:rPr lang="en-US" dirty="0"/>
              <a:t>burning of wood.</a:t>
            </a:r>
          </a:p>
          <a:p>
            <a:r>
              <a:rPr lang="en-US" dirty="0"/>
              <a:t>The success of the USS Monitor led to Ericsson staying permanently in the Hudson Valley settling permanent residence in Rhinebeck NY</a:t>
            </a:r>
          </a:p>
          <a:p>
            <a:endParaRPr lang="en-US" dirty="0"/>
          </a:p>
        </p:txBody>
      </p:sp>
    </p:spTree>
    <p:extLst>
      <p:ext uri="{BB962C8B-B14F-4D97-AF65-F5344CB8AC3E}">
        <p14:creationId xmlns:p14="http://schemas.microsoft.com/office/powerpoint/2010/main" val="2234647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ppt_w</p:attrName>
                                        </p:attrNameLst>
                                      </p:cBhvr>
                                      <p:tavLst>
                                        <p:tav tm="0" fmla="#ppt_w*sin(2.5*pi*$)">
                                          <p:val>
                                            <p:fltVal val="0"/>
                                          </p:val>
                                        </p:tav>
                                        <p:tav tm="100000">
                                          <p:val>
                                            <p:fltVal val="1"/>
                                          </p:val>
                                        </p:tav>
                                      </p:tavLst>
                                    </p:anim>
                                    <p:anim calcmode="lin" valueType="num">
                                      <p:cBhvr>
                                        <p:cTn id="16"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1000"/>
                                        <p:tgtEl>
                                          <p:spTgt spid="3">
                                            <p:txEl>
                                              <p:pRg st="2" end="2"/>
                                            </p:txEl>
                                          </p:spTgt>
                                        </p:tgtEl>
                                      </p:cBhvr>
                                    </p:animEffect>
                                    <p:anim calcmode="lin" valueType="num">
                                      <p:cBhvr>
                                        <p:cTn id="3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1000"/>
                                        <p:tgtEl>
                                          <p:spTgt spid="3">
                                            <p:txEl>
                                              <p:pRg st="3" end="3"/>
                                            </p:txEl>
                                          </p:spTgt>
                                        </p:tgtEl>
                                      </p:cBhvr>
                                    </p:animEffect>
                                    <p:anim calcmode="lin" valueType="num">
                                      <p:cBhvr>
                                        <p:cTn id="4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Could Ericsson be trusted?</a:t>
            </a:r>
            <a:endParaRPr lang="en-US" dirty="0"/>
          </a:p>
        </p:txBody>
      </p:sp>
      <p:sp>
        <p:nvSpPr>
          <p:cNvPr id="3" name="Content Placeholder 2"/>
          <p:cNvSpPr>
            <a:spLocks noGrp="1"/>
          </p:cNvSpPr>
          <p:nvPr>
            <p:ph idx="1"/>
          </p:nvPr>
        </p:nvSpPr>
        <p:spPr/>
        <p:txBody>
          <a:bodyPr/>
          <a:lstStyle/>
          <a:p>
            <a:r>
              <a:rPr lang="en-US" dirty="0"/>
              <a:t>His ideas were rejected by both England and France</a:t>
            </a:r>
          </a:p>
          <a:p>
            <a:r>
              <a:rPr lang="en-US" dirty="0"/>
              <a:t>Was recruited by the US Navy to design a propeller engine </a:t>
            </a:r>
            <a:endParaRPr lang="en-US" dirty="0" smtClean="0"/>
          </a:p>
          <a:p>
            <a:r>
              <a:rPr lang="en-US" dirty="0"/>
              <a:t>Was brought on to help Robert Stockton with creating the USS Princeton</a:t>
            </a:r>
          </a:p>
          <a:p>
            <a:r>
              <a:rPr lang="en-US" dirty="0"/>
              <a:t>USS Princeton’s new cannon backfired; killing Secretary of State Abel Upshur and Naval Secretary Thomas Gilmer</a:t>
            </a:r>
          </a:p>
          <a:p>
            <a:r>
              <a:rPr lang="en-US" dirty="0"/>
              <a:t> Although it was Stockton’s fault for the cannons </a:t>
            </a:r>
            <a:r>
              <a:rPr lang="en-US" dirty="0" smtClean="0"/>
              <a:t>backfire, </a:t>
            </a:r>
            <a:r>
              <a:rPr lang="en-US" dirty="0"/>
              <a:t>the Navy blamed </a:t>
            </a:r>
            <a:r>
              <a:rPr lang="en-US" dirty="0" smtClean="0"/>
              <a:t>Ericsson</a:t>
            </a:r>
            <a:endParaRPr lang="en-US" dirty="0"/>
          </a:p>
          <a:p>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0" y="4495800"/>
            <a:ext cx="3048000" cy="2226068"/>
          </a:xfrm>
          <a:prstGeom prst="rect">
            <a:avLst/>
          </a:prstGeom>
        </p:spPr>
      </p:pic>
    </p:spTree>
    <p:extLst>
      <p:ext uri="{BB962C8B-B14F-4D97-AF65-F5344CB8AC3E}">
        <p14:creationId xmlns:p14="http://schemas.microsoft.com/office/powerpoint/2010/main" val="354794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wipe(down)">
                                      <p:cBhvr>
                                        <p:cTn id="33" dur="580">
                                          <p:stCondLst>
                                            <p:cond delay="0"/>
                                          </p:stCondLst>
                                        </p:cTn>
                                        <p:tgtEl>
                                          <p:spTgt spid="3">
                                            <p:txEl>
                                              <p:pRg st="1" end="1"/>
                                            </p:txEl>
                                          </p:spTgt>
                                        </p:tgtEl>
                                      </p:cBhvr>
                                    </p:animEffect>
                                    <p:anim calcmode="lin" valueType="num">
                                      <p:cBhvr>
                                        <p:cTn id="3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1" end="1"/>
                                            </p:txEl>
                                          </p:spTgt>
                                        </p:tgtEl>
                                      </p:cBhvr>
                                      <p:to x="100000" y="60000"/>
                                    </p:animScale>
                                    <p:animScale>
                                      <p:cBhvr>
                                        <p:cTn id="40" dur="166" decel="50000">
                                          <p:stCondLst>
                                            <p:cond delay="676"/>
                                          </p:stCondLst>
                                        </p:cTn>
                                        <p:tgtEl>
                                          <p:spTgt spid="3">
                                            <p:txEl>
                                              <p:pRg st="1" end="1"/>
                                            </p:txEl>
                                          </p:spTgt>
                                        </p:tgtEl>
                                      </p:cBhvr>
                                      <p:to x="100000" y="100000"/>
                                    </p:animScale>
                                    <p:animScale>
                                      <p:cBhvr>
                                        <p:cTn id="41" dur="26">
                                          <p:stCondLst>
                                            <p:cond delay="1312"/>
                                          </p:stCondLst>
                                        </p:cTn>
                                        <p:tgtEl>
                                          <p:spTgt spid="3">
                                            <p:txEl>
                                              <p:pRg st="1" end="1"/>
                                            </p:txEl>
                                          </p:spTgt>
                                        </p:tgtEl>
                                      </p:cBhvr>
                                      <p:to x="100000" y="80000"/>
                                    </p:animScale>
                                    <p:animScale>
                                      <p:cBhvr>
                                        <p:cTn id="42" dur="166" decel="50000">
                                          <p:stCondLst>
                                            <p:cond delay="1338"/>
                                          </p:stCondLst>
                                        </p:cTn>
                                        <p:tgtEl>
                                          <p:spTgt spid="3">
                                            <p:txEl>
                                              <p:pRg st="1" end="1"/>
                                            </p:txEl>
                                          </p:spTgt>
                                        </p:tgtEl>
                                      </p:cBhvr>
                                      <p:to x="100000" y="100000"/>
                                    </p:animScale>
                                    <p:animScale>
                                      <p:cBhvr>
                                        <p:cTn id="43" dur="26">
                                          <p:stCondLst>
                                            <p:cond delay="1642"/>
                                          </p:stCondLst>
                                        </p:cTn>
                                        <p:tgtEl>
                                          <p:spTgt spid="3">
                                            <p:txEl>
                                              <p:pRg st="1" end="1"/>
                                            </p:txEl>
                                          </p:spTgt>
                                        </p:tgtEl>
                                      </p:cBhvr>
                                      <p:to x="100000" y="90000"/>
                                    </p:animScale>
                                    <p:animScale>
                                      <p:cBhvr>
                                        <p:cTn id="44" dur="166" decel="50000">
                                          <p:stCondLst>
                                            <p:cond delay="1668"/>
                                          </p:stCondLst>
                                        </p:cTn>
                                        <p:tgtEl>
                                          <p:spTgt spid="3">
                                            <p:txEl>
                                              <p:pRg st="1" end="1"/>
                                            </p:txEl>
                                          </p:spTgt>
                                        </p:tgtEl>
                                      </p:cBhvr>
                                      <p:to x="100000" y="100000"/>
                                    </p:animScale>
                                    <p:animScale>
                                      <p:cBhvr>
                                        <p:cTn id="45" dur="26">
                                          <p:stCondLst>
                                            <p:cond delay="1808"/>
                                          </p:stCondLst>
                                        </p:cTn>
                                        <p:tgtEl>
                                          <p:spTgt spid="3">
                                            <p:txEl>
                                              <p:pRg st="1" end="1"/>
                                            </p:txEl>
                                          </p:spTgt>
                                        </p:tgtEl>
                                      </p:cBhvr>
                                      <p:to x="100000" y="95000"/>
                                    </p:animScale>
                                    <p:animScale>
                                      <p:cBhvr>
                                        <p:cTn id="46" dur="166" decel="50000">
                                          <p:stCondLst>
                                            <p:cond delay="1834"/>
                                          </p:stCondLst>
                                        </p:cTn>
                                        <p:tgtEl>
                                          <p:spTgt spid="3">
                                            <p:txEl>
                                              <p:pRg st="1" end="1"/>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3">
                                            <p:txEl>
                                              <p:pRg st="2" end="2"/>
                                            </p:txEl>
                                          </p:spTgt>
                                        </p:tgtEl>
                                        <p:attrNameLst>
                                          <p:attrName>style.visibility</p:attrName>
                                        </p:attrNameLst>
                                      </p:cBhvr>
                                      <p:to>
                                        <p:strVal val="visible"/>
                                      </p:to>
                                    </p:set>
                                    <p:animEffect transition="in" filter="wipe(down)">
                                      <p:cBhvr>
                                        <p:cTn id="51" dur="580">
                                          <p:stCondLst>
                                            <p:cond delay="0"/>
                                          </p:stCondLst>
                                        </p:cTn>
                                        <p:tgtEl>
                                          <p:spTgt spid="3">
                                            <p:txEl>
                                              <p:pRg st="2" end="2"/>
                                            </p:txEl>
                                          </p:spTgt>
                                        </p:tgtEl>
                                      </p:cBhvr>
                                    </p:animEffect>
                                    <p:anim calcmode="lin" valueType="num">
                                      <p:cBhvr>
                                        <p:cTn id="5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2" end="2"/>
                                            </p:txEl>
                                          </p:spTgt>
                                        </p:tgtEl>
                                      </p:cBhvr>
                                      <p:to x="100000" y="60000"/>
                                    </p:animScale>
                                    <p:animScale>
                                      <p:cBhvr>
                                        <p:cTn id="58" dur="166" decel="50000">
                                          <p:stCondLst>
                                            <p:cond delay="676"/>
                                          </p:stCondLst>
                                        </p:cTn>
                                        <p:tgtEl>
                                          <p:spTgt spid="3">
                                            <p:txEl>
                                              <p:pRg st="2" end="2"/>
                                            </p:txEl>
                                          </p:spTgt>
                                        </p:tgtEl>
                                      </p:cBhvr>
                                      <p:to x="100000" y="100000"/>
                                    </p:animScale>
                                    <p:animScale>
                                      <p:cBhvr>
                                        <p:cTn id="59" dur="26">
                                          <p:stCondLst>
                                            <p:cond delay="1312"/>
                                          </p:stCondLst>
                                        </p:cTn>
                                        <p:tgtEl>
                                          <p:spTgt spid="3">
                                            <p:txEl>
                                              <p:pRg st="2" end="2"/>
                                            </p:txEl>
                                          </p:spTgt>
                                        </p:tgtEl>
                                      </p:cBhvr>
                                      <p:to x="100000" y="80000"/>
                                    </p:animScale>
                                    <p:animScale>
                                      <p:cBhvr>
                                        <p:cTn id="60" dur="166" decel="50000">
                                          <p:stCondLst>
                                            <p:cond delay="1338"/>
                                          </p:stCondLst>
                                        </p:cTn>
                                        <p:tgtEl>
                                          <p:spTgt spid="3">
                                            <p:txEl>
                                              <p:pRg st="2" end="2"/>
                                            </p:txEl>
                                          </p:spTgt>
                                        </p:tgtEl>
                                      </p:cBhvr>
                                      <p:to x="100000" y="100000"/>
                                    </p:animScale>
                                    <p:animScale>
                                      <p:cBhvr>
                                        <p:cTn id="61" dur="26">
                                          <p:stCondLst>
                                            <p:cond delay="1642"/>
                                          </p:stCondLst>
                                        </p:cTn>
                                        <p:tgtEl>
                                          <p:spTgt spid="3">
                                            <p:txEl>
                                              <p:pRg st="2" end="2"/>
                                            </p:txEl>
                                          </p:spTgt>
                                        </p:tgtEl>
                                      </p:cBhvr>
                                      <p:to x="100000" y="90000"/>
                                    </p:animScale>
                                    <p:animScale>
                                      <p:cBhvr>
                                        <p:cTn id="62" dur="166" decel="50000">
                                          <p:stCondLst>
                                            <p:cond delay="1668"/>
                                          </p:stCondLst>
                                        </p:cTn>
                                        <p:tgtEl>
                                          <p:spTgt spid="3">
                                            <p:txEl>
                                              <p:pRg st="2" end="2"/>
                                            </p:txEl>
                                          </p:spTgt>
                                        </p:tgtEl>
                                      </p:cBhvr>
                                      <p:to x="100000" y="100000"/>
                                    </p:animScale>
                                    <p:animScale>
                                      <p:cBhvr>
                                        <p:cTn id="63" dur="26">
                                          <p:stCondLst>
                                            <p:cond delay="1808"/>
                                          </p:stCondLst>
                                        </p:cTn>
                                        <p:tgtEl>
                                          <p:spTgt spid="3">
                                            <p:txEl>
                                              <p:pRg st="2" end="2"/>
                                            </p:txEl>
                                          </p:spTgt>
                                        </p:tgtEl>
                                      </p:cBhvr>
                                      <p:to x="100000" y="95000"/>
                                    </p:animScale>
                                    <p:animScale>
                                      <p:cBhvr>
                                        <p:cTn id="64" dur="166" decel="50000">
                                          <p:stCondLst>
                                            <p:cond delay="1834"/>
                                          </p:stCondLst>
                                        </p:cTn>
                                        <p:tgtEl>
                                          <p:spTgt spid="3">
                                            <p:txEl>
                                              <p:pRg st="2" end="2"/>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3">
                                            <p:txEl>
                                              <p:pRg st="3" end="3"/>
                                            </p:txEl>
                                          </p:spTgt>
                                        </p:tgtEl>
                                        <p:attrNameLst>
                                          <p:attrName>style.visibility</p:attrName>
                                        </p:attrNameLst>
                                      </p:cBhvr>
                                      <p:to>
                                        <p:strVal val="visible"/>
                                      </p:to>
                                    </p:set>
                                    <p:animEffect transition="in" filter="wipe(down)">
                                      <p:cBhvr>
                                        <p:cTn id="69" dur="580">
                                          <p:stCondLst>
                                            <p:cond delay="0"/>
                                          </p:stCondLst>
                                        </p:cTn>
                                        <p:tgtEl>
                                          <p:spTgt spid="3">
                                            <p:txEl>
                                              <p:pRg st="3" end="3"/>
                                            </p:txEl>
                                          </p:spTgt>
                                        </p:tgtEl>
                                      </p:cBhvr>
                                    </p:animEffect>
                                    <p:anim calcmode="lin" valueType="num">
                                      <p:cBhvr>
                                        <p:cTn id="7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3">
                                            <p:txEl>
                                              <p:pRg st="3" end="3"/>
                                            </p:txEl>
                                          </p:spTgt>
                                        </p:tgtEl>
                                      </p:cBhvr>
                                      <p:to x="100000" y="60000"/>
                                    </p:animScale>
                                    <p:animScale>
                                      <p:cBhvr>
                                        <p:cTn id="76" dur="166" decel="50000">
                                          <p:stCondLst>
                                            <p:cond delay="676"/>
                                          </p:stCondLst>
                                        </p:cTn>
                                        <p:tgtEl>
                                          <p:spTgt spid="3">
                                            <p:txEl>
                                              <p:pRg st="3" end="3"/>
                                            </p:txEl>
                                          </p:spTgt>
                                        </p:tgtEl>
                                      </p:cBhvr>
                                      <p:to x="100000" y="100000"/>
                                    </p:animScale>
                                    <p:animScale>
                                      <p:cBhvr>
                                        <p:cTn id="77" dur="26">
                                          <p:stCondLst>
                                            <p:cond delay="1312"/>
                                          </p:stCondLst>
                                        </p:cTn>
                                        <p:tgtEl>
                                          <p:spTgt spid="3">
                                            <p:txEl>
                                              <p:pRg st="3" end="3"/>
                                            </p:txEl>
                                          </p:spTgt>
                                        </p:tgtEl>
                                      </p:cBhvr>
                                      <p:to x="100000" y="80000"/>
                                    </p:animScale>
                                    <p:animScale>
                                      <p:cBhvr>
                                        <p:cTn id="78" dur="166" decel="50000">
                                          <p:stCondLst>
                                            <p:cond delay="1338"/>
                                          </p:stCondLst>
                                        </p:cTn>
                                        <p:tgtEl>
                                          <p:spTgt spid="3">
                                            <p:txEl>
                                              <p:pRg st="3" end="3"/>
                                            </p:txEl>
                                          </p:spTgt>
                                        </p:tgtEl>
                                      </p:cBhvr>
                                      <p:to x="100000" y="100000"/>
                                    </p:animScale>
                                    <p:animScale>
                                      <p:cBhvr>
                                        <p:cTn id="79" dur="26">
                                          <p:stCondLst>
                                            <p:cond delay="1642"/>
                                          </p:stCondLst>
                                        </p:cTn>
                                        <p:tgtEl>
                                          <p:spTgt spid="3">
                                            <p:txEl>
                                              <p:pRg st="3" end="3"/>
                                            </p:txEl>
                                          </p:spTgt>
                                        </p:tgtEl>
                                      </p:cBhvr>
                                      <p:to x="100000" y="90000"/>
                                    </p:animScale>
                                    <p:animScale>
                                      <p:cBhvr>
                                        <p:cTn id="80" dur="166" decel="50000">
                                          <p:stCondLst>
                                            <p:cond delay="1668"/>
                                          </p:stCondLst>
                                        </p:cTn>
                                        <p:tgtEl>
                                          <p:spTgt spid="3">
                                            <p:txEl>
                                              <p:pRg st="3" end="3"/>
                                            </p:txEl>
                                          </p:spTgt>
                                        </p:tgtEl>
                                      </p:cBhvr>
                                      <p:to x="100000" y="100000"/>
                                    </p:animScale>
                                    <p:animScale>
                                      <p:cBhvr>
                                        <p:cTn id="81" dur="26">
                                          <p:stCondLst>
                                            <p:cond delay="1808"/>
                                          </p:stCondLst>
                                        </p:cTn>
                                        <p:tgtEl>
                                          <p:spTgt spid="3">
                                            <p:txEl>
                                              <p:pRg st="3" end="3"/>
                                            </p:txEl>
                                          </p:spTgt>
                                        </p:tgtEl>
                                      </p:cBhvr>
                                      <p:to x="100000" y="95000"/>
                                    </p:animScale>
                                    <p:animScale>
                                      <p:cBhvr>
                                        <p:cTn id="82" dur="166" decel="50000">
                                          <p:stCondLst>
                                            <p:cond delay="1834"/>
                                          </p:stCondLst>
                                        </p:cTn>
                                        <p:tgtEl>
                                          <p:spTgt spid="3">
                                            <p:txEl>
                                              <p:pRg st="3" end="3"/>
                                            </p:txEl>
                                          </p:spTgt>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3">
                                            <p:txEl>
                                              <p:pRg st="4" end="4"/>
                                            </p:txEl>
                                          </p:spTgt>
                                        </p:tgtEl>
                                        <p:attrNameLst>
                                          <p:attrName>style.visibility</p:attrName>
                                        </p:attrNameLst>
                                      </p:cBhvr>
                                      <p:to>
                                        <p:strVal val="visible"/>
                                      </p:to>
                                    </p:set>
                                    <p:animEffect transition="in" filter="wipe(down)">
                                      <p:cBhvr>
                                        <p:cTn id="87" dur="580">
                                          <p:stCondLst>
                                            <p:cond delay="0"/>
                                          </p:stCondLst>
                                        </p:cTn>
                                        <p:tgtEl>
                                          <p:spTgt spid="3">
                                            <p:txEl>
                                              <p:pRg st="4" end="4"/>
                                            </p:txEl>
                                          </p:spTgt>
                                        </p:tgtEl>
                                      </p:cBhvr>
                                    </p:animEffect>
                                    <p:anim calcmode="lin" valueType="num">
                                      <p:cBhvr>
                                        <p:cTn id="8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4" end="4"/>
                                            </p:txEl>
                                          </p:spTgt>
                                        </p:tgtEl>
                                      </p:cBhvr>
                                      <p:to x="100000" y="60000"/>
                                    </p:animScale>
                                    <p:animScale>
                                      <p:cBhvr>
                                        <p:cTn id="94" dur="166" decel="50000">
                                          <p:stCondLst>
                                            <p:cond delay="676"/>
                                          </p:stCondLst>
                                        </p:cTn>
                                        <p:tgtEl>
                                          <p:spTgt spid="3">
                                            <p:txEl>
                                              <p:pRg st="4" end="4"/>
                                            </p:txEl>
                                          </p:spTgt>
                                        </p:tgtEl>
                                      </p:cBhvr>
                                      <p:to x="100000" y="100000"/>
                                    </p:animScale>
                                    <p:animScale>
                                      <p:cBhvr>
                                        <p:cTn id="95" dur="26">
                                          <p:stCondLst>
                                            <p:cond delay="1312"/>
                                          </p:stCondLst>
                                        </p:cTn>
                                        <p:tgtEl>
                                          <p:spTgt spid="3">
                                            <p:txEl>
                                              <p:pRg st="4" end="4"/>
                                            </p:txEl>
                                          </p:spTgt>
                                        </p:tgtEl>
                                      </p:cBhvr>
                                      <p:to x="100000" y="80000"/>
                                    </p:animScale>
                                    <p:animScale>
                                      <p:cBhvr>
                                        <p:cTn id="96" dur="166" decel="50000">
                                          <p:stCondLst>
                                            <p:cond delay="1338"/>
                                          </p:stCondLst>
                                        </p:cTn>
                                        <p:tgtEl>
                                          <p:spTgt spid="3">
                                            <p:txEl>
                                              <p:pRg st="4" end="4"/>
                                            </p:txEl>
                                          </p:spTgt>
                                        </p:tgtEl>
                                      </p:cBhvr>
                                      <p:to x="100000" y="100000"/>
                                    </p:animScale>
                                    <p:animScale>
                                      <p:cBhvr>
                                        <p:cTn id="97" dur="26">
                                          <p:stCondLst>
                                            <p:cond delay="1642"/>
                                          </p:stCondLst>
                                        </p:cTn>
                                        <p:tgtEl>
                                          <p:spTgt spid="3">
                                            <p:txEl>
                                              <p:pRg st="4" end="4"/>
                                            </p:txEl>
                                          </p:spTgt>
                                        </p:tgtEl>
                                      </p:cBhvr>
                                      <p:to x="100000" y="90000"/>
                                    </p:animScale>
                                    <p:animScale>
                                      <p:cBhvr>
                                        <p:cTn id="98" dur="166" decel="50000">
                                          <p:stCondLst>
                                            <p:cond delay="1668"/>
                                          </p:stCondLst>
                                        </p:cTn>
                                        <p:tgtEl>
                                          <p:spTgt spid="3">
                                            <p:txEl>
                                              <p:pRg st="4" end="4"/>
                                            </p:txEl>
                                          </p:spTgt>
                                        </p:tgtEl>
                                      </p:cBhvr>
                                      <p:to x="100000" y="100000"/>
                                    </p:animScale>
                                    <p:animScale>
                                      <p:cBhvr>
                                        <p:cTn id="99" dur="26">
                                          <p:stCondLst>
                                            <p:cond delay="1808"/>
                                          </p:stCondLst>
                                        </p:cTn>
                                        <p:tgtEl>
                                          <p:spTgt spid="3">
                                            <p:txEl>
                                              <p:pRg st="4" end="4"/>
                                            </p:txEl>
                                          </p:spTgt>
                                        </p:tgtEl>
                                      </p:cBhvr>
                                      <p:to x="100000" y="95000"/>
                                    </p:animScale>
                                    <p:animScale>
                                      <p:cBhvr>
                                        <p:cTn id="100" dur="166" decel="50000">
                                          <p:stCondLst>
                                            <p:cond delay="1834"/>
                                          </p:stCondLst>
                                        </p:cTn>
                                        <p:tgtEl>
                                          <p:spTgt spid="3">
                                            <p:txEl>
                                              <p:pRg st="4" end="4"/>
                                            </p:txEl>
                                          </p:spTgt>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15" presetClass="entr" presetSubtype="0" fill="hold" nodeType="clickEffect">
                                  <p:stCondLst>
                                    <p:cond delay="0"/>
                                  </p:stCondLst>
                                  <p:childTnLst>
                                    <p:set>
                                      <p:cBhvr>
                                        <p:cTn id="104" dur="1" fill="hold">
                                          <p:stCondLst>
                                            <p:cond delay="0"/>
                                          </p:stCondLst>
                                        </p:cTn>
                                        <p:tgtEl>
                                          <p:spTgt spid="4"/>
                                        </p:tgtEl>
                                        <p:attrNameLst>
                                          <p:attrName>style.visibility</p:attrName>
                                        </p:attrNameLst>
                                      </p:cBhvr>
                                      <p:to>
                                        <p:strVal val="visible"/>
                                      </p:to>
                                    </p:set>
                                    <p:anim calcmode="lin" valueType="num">
                                      <p:cBhvr>
                                        <p:cTn id="105" dur="1000" fill="hold"/>
                                        <p:tgtEl>
                                          <p:spTgt spid="4"/>
                                        </p:tgtEl>
                                        <p:attrNameLst>
                                          <p:attrName>ppt_w</p:attrName>
                                        </p:attrNameLst>
                                      </p:cBhvr>
                                      <p:tavLst>
                                        <p:tav tm="0">
                                          <p:val>
                                            <p:fltVal val="0"/>
                                          </p:val>
                                        </p:tav>
                                        <p:tav tm="100000">
                                          <p:val>
                                            <p:strVal val="#ppt_w"/>
                                          </p:val>
                                        </p:tav>
                                      </p:tavLst>
                                    </p:anim>
                                    <p:anim calcmode="lin" valueType="num">
                                      <p:cBhvr>
                                        <p:cTn id="106" dur="1000" fill="hold"/>
                                        <p:tgtEl>
                                          <p:spTgt spid="4"/>
                                        </p:tgtEl>
                                        <p:attrNameLst>
                                          <p:attrName>ppt_h</p:attrName>
                                        </p:attrNameLst>
                                      </p:cBhvr>
                                      <p:tavLst>
                                        <p:tav tm="0">
                                          <p:val>
                                            <p:fltVal val="0"/>
                                          </p:val>
                                        </p:tav>
                                        <p:tav tm="100000">
                                          <p:val>
                                            <p:strVal val="#ppt_h"/>
                                          </p:val>
                                        </p:tav>
                                      </p:tavLst>
                                    </p:anim>
                                    <p:anim calcmode="lin" valueType="num">
                                      <p:cBhvr>
                                        <p:cTn id="107"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8"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ffectLst/>
              </a:rPr>
              <a:t>Convincing the </a:t>
            </a:r>
            <a:r>
              <a:rPr lang="en-US" b="1" dirty="0" smtClean="0">
                <a:effectLst/>
              </a:rPr>
              <a:t>Navy</a:t>
            </a:r>
            <a:endParaRPr lang="en-US" dirty="0"/>
          </a:p>
        </p:txBody>
      </p:sp>
      <p:sp>
        <p:nvSpPr>
          <p:cNvPr id="3" name="Content Placeholder 2"/>
          <p:cNvSpPr>
            <a:spLocks noGrp="1"/>
          </p:cNvSpPr>
          <p:nvPr>
            <p:ph idx="1"/>
          </p:nvPr>
        </p:nvSpPr>
        <p:spPr/>
        <p:txBody>
          <a:bodyPr>
            <a:normAutofit fontScale="92500"/>
          </a:bodyPr>
          <a:lstStyle/>
          <a:p>
            <a:r>
              <a:rPr lang="en-US" dirty="0"/>
              <a:t>Rensselaer and Albany Iron Works pitched the design of the USS Monitor with John Ericsson to President Abraham Lincoln</a:t>
            </a:r>
          </a:p>
          <a:p>
            <a:r>
              <a:rPr lang="en-US" dirty="0"/>
              <a:t>Ericsson’s experience with iron ships designs in Europe made a big impression on the financiers</a:t>
            </a:r>
          </a:p>
          <a:p>
            <a:r>
              <a:rPr lang="en-US" dirty="0"/>
              <a:t>Cornelius Bushnell persuaded Troy’s steel manufacturers to get on board with Ericsson’s project; Bushnell used his pull to secure a letter of recommendation from the Governor of New York</a:t>
            </a:r>
          </a:p>
          <a:p>
            <a:r>
              <a:rPr lang="en-US" dirty="0"/>
              <a:t>The Navy still wasn’t convinced of Ericsson because of his history with the USS Princeton but having full endorsement of Abraham Lincoln, the USS Monitor began production in January of 1862 </a:t>
            </a:r>
          </a:p>
          <a:p>
            <a:endParaRPr lang="en-US" dirty="0"/>
          </a:p>
        </p:txBody>
      </p:sp>
    </p:spTree>
    <p:extLst>
      <p:ext uri="{BB962C8B-B14F-4D97-AF65-F5344CB8AC3E}">
        <p14:creationId xmlns:p14="http://schemas.microsoft.com/office/powerpoint/2010/main" val="121814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5"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8"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p:stCondLst>
                        <p:cond delay="indefinite"/>
                      </p:stCondLst>
                      <p:childTnLst>
                        <p:par>
                          <p:cTn id="21" fill="hold">
                            <p:stCondLst>
                              <p:cond delay="0"/>
                            </p:stCondLst>
                            <p:childTnLst>
                              <p:par>
                                <p:cTn id="22" presetID="15"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7"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8" fill="hold">
                      <p:stCondLst>
                        <p:cond delay="indefinite"/>
                      </p:stCondLst>
                      <p:childTnLst>
                        <p:par>
                          <p:cTn id="29" fill="hold">
                            <p:stCondLst>
                              <p:cond delay="0"/>
                            </p:stCondLst>
                            <p:childTnLst>
                              <p:par>
                                <p:cTn id="30" presetID="15"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p:cTn id="3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6" fill="hold">
                      <p:stCondLst>
                        <p:cond delay="indefinite"/>
                      </p:stCondLst>
                      <p:childTnLst>
                        <p:par>
                          <p:cTn id="37" fill="hold">
                            <p:stCondLst>
                              <p:cond delay="0"/>
                            </p:stCondLst>
                            <p:childTnLst>
                              <p:par>
                                <p:cTn id="38" presetID="15"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3"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effectLst/>
              </a:rPr>
              <a:t/>
            </a:r>
            <a:br>
              <a:rPr lang="en-US" sz="3600" b="1" dirty="0" smtClean="0">
                <a:effectLst/>
              </a:rPr>
            </a:br>
            <a:r>
              <a:rPr lang="en-US" sz="3600" b="1" dirty="0" smtClean="0">
                <a:effectLst/>
              </a:rPr>
              <a:t>Economic </a:t>
            </a:r>
            <a:r>
              <a:rPr lang="en-US" sz="3600" b="1" dirty="0">
                <a:effectLst/>
              </a:rPr>
              <a:t>Contributions to the Hudson Valley</a:t>
            </a:r>
            <a:r>
              <a:rPr lang="en-US" sz="3600" dirty="0">
                <a:effectLst/>
              </a:rPr>
              <a:t/>
            </a:r>
            <a:br>
              <a:rPr lang="en-US" sz="3600" dirty="0">
                <a:effectLst/>
              </a:rPr>
            </a:br>
            <a:endParaRPr lang="en-US" sz="3600" dirty="0"/>
          </a:p>
        </p:txBody>
      </p:sp>
      <p:sp>
        <p:nvSpPr>
          <p:cNvPr id="3" name="Content Placeholder 2"/>
          <p:cNvSpPr>
            <a:spLocks noGrp="1"/>
          </p:cNvSpPr>
          <p:nvPr>
            <p:ph idx="1"/>
          </p:nvPr>
        </p:nvSpPr>
        <p:spPr/>
        <p:txBody>
          <a:bodyPr>
            <a:normAutofit fontScale="92500" lnSpcReduction="10000"/>
          </a:bodyPr>
          <a:lstStyle/>
          <a:p>
            <a:r>
              <a:rPr lang="en-US" dirty="0"/>
              <a:t>Albany Iron Works built the deck plates, the hull skirt, and the angle iron for the frame</a:t>
            </a:r>
          </a:p>
          <a:p>
            <a:r>
              <a:rPr lang="en-US" dirty="0"/>
              <a:t>Rensselaer Iron Works made the rivets and the bar iron for the pilothouse</a:t>
            </a:r>
          </a:p>
          <a:p>
            <a:r>
              <a:rPr lang="en-US" dirty="0"/>
              <a:t>All of these companies promised that they could complete the task at hand in 100 days, something that hadn’t been done before up in the Hudson Valley</a:t>
            </a:r>
          </a:p>
          <a:p>
            <a:r>
              <a:rPr lang="en-US" dirty="0"/>
              <a:t>On top of creating the USS Monitor, the Hudson Valley produced 8 tons of steel a day to help the North in creating cannons</a:t>
            </a:r>
          </a:p>
          <a:p>
            <a:r>
              <a:rPr lang="en-US" dirty="0"/>
              <a:t>An innovation that brought a great deal of wealth to the Hudson Valley were “solid-lip railroad chairs” that were used to help repair many of the destroyed railroads in the border states of the Civil War, these were churned out by the thousands.</a:t>
            </a:r>
          </a:p>
          <a:p>
            <a:endParaRPr lang="en-US" dirty="0"/>
          </a:p>
        </p:txBody>
      </p:sp>
    </p:spTree>
    <p:extLst>
      <p:ext uri="{BB962C8B-B14F-4D97-AF65-F5344CB8AC3E}">
        <p14:creationId xmlns:p14="http://schemas.microsoft.com/office/powerpoint/2010/main" val="1858069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par>
                                <p:cTn id="44" presetID="26" presetClass="entr" presetSubtype="0" fill="hold" grpId="0" nodeType="with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wipe(down)">
                                      <p:cBhvr>
                                        <p:cTn id="46" dur="580">
                                          <p:stCondLst>
                                            <p:cond delay="0"/>
                                          </p:stCondLst>
                                        </p:cTn>
                                        <p:tgtEl>
                                          <p:spTgt spid="3">
                                            <p:txEl>
                                              <p:pRg st="2" end="2"/>
                                            </p:txEl>
                                          </p:spTgt>
                                        </p:tgtEl>
                                      </p:cBhvr>
                                    </p:animEffect>
                                    <p:anim calcmode="lin" valueType="num">
                                      <p:cBhvr>
                                        <p:cTn id="47"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3">
                                            <p:txEl>
                                              <p:pRg st="2" end="2"/>
                                            </p:txEl>
                                          </p:spTgt>
                                        </p:tgtEl>
                                      </p:cBhvr>
                                      <p:to x="100000" y="60000"/>
                                    </p:animScale>
                                    <p:animScale>
                                      <p:cBhvr>
                                        <p:cTn id="53" dur="166" decel="50000">
                                          <p:stCondLst>
                                            <p:cond delay="676"/>
                                          </p:stCondLst>
                                        </p:cTn>
                                        <p:tgtEl>
                                          <p:spTgt spid="3">
                                            <p:txEl>
                                              <p:pRg st="2" end="2"/>
                                            </p:txEl>
                                          </p:spTgt>
                                        </p:tgtEl>
                                      </p:cBhvr>
                                      <p:to x="100000" y="100000"/>
                                    </p:animScale>
                                    <p:animScale>
                                      <p:cBhvr>
                                        <p:cTn id="54" dur="26">
                                          <p:stCondLst>
                                            <p:cond delay="1312"/>
                                          </p:stCondLst>
                                        </p:cTn>
                                        <p:tgtEl>
                                          <p:spTgt spid="3">
                                            <p:txEl>
                                              <p:pRg st="2" end="2"/>
                                            </p:txEl>
                                          </p:spTgt>
                                        </p:tgtEl>
                                      </p:cBhvr>
                                      <p:to x="100000" y="80000"/>
                                    </p:animScale>
                                    <p:animScale>
                                      <p:cBhvr>
                                        <p:cTn id="55" dur="166" decel="50000">
                                          <p:stCondLst>
                                            <p:cond delay="1338"/>
                                          </p:stCondLst>
                                        </p:cTn>
                                        <p:tgtEl>
                                          <p:spTgt spid="3">
                                            <p:txEl>
                                              <p:pRg st="2" end="2"/>
                                            </p:txEl>
                                          </p:spTgt>
                                        </p:tgtEl>
                                      </p:cBhvr>
                                      <p:to x="100000" y="100000"/>
                                    </p:animScale>
                                    <p:animScale>
                                      <p:cBhvr>
                                        <p:cTn id="56" dur="26">
                                          <p:stCondLst>
                                            <p:cond delay="1642"/>
                                          </p:stCondLst>
                                        </p:cTn>
                                        <p:tgtEl>
                                          <p:spTgt spid="3">
                                            <p:txEl>
                                              <p:pRg st="2" end="2"/>
                                            </p:txEl>
                                          </p:spTgt>
                                        </p:tgtEl>
                                      </p:cBhvr>
                                      <p:to x="100000" y="90000"/>
                                    </p:animScale>
                                    <p:animScale>
                                      <p:cBhvr>
                                        <p:cTn id="57" dur="166" decel="50000">
                                          <p:stCondLst>
                                            <p:cond delay="1668"/>
                                          </p:stCondLst>
                                        </p:cTn>
                                        <p:tgtEl>
                                          <p:spTgt spid="3">
                                            <p:txEl>
                                              <p:pRg st="2" end="2"/>
                                            </p:txEl>
                                          </p:spTgt>
                                        </p:tgtEl>
                                      </p:cBhvr>
                                      <p:to x="100000" y="100000"/>
                                    </p:animScale>
                                    <p:animScale>
                                      <p:cBhvr>
                                        <p:cTn id="58" dur="26">
                                          <p:stCondLst>
                                            <p:cond delay="1808"/>
                                          </p:stCondLst>
                                        </p:cTn>
                                        <p:tgtEl>
                                          <p:spTgt spid="3">
                                            <p:txEl>
                                              <p:pRg st="2" end="2"/>
                                            </p:txEl>
                                          </p:spTgt>
                                        </p:tgtEl>
                                      </p:cBhvr>
                                      <p:to x="100000" y="95000"/>
                                    </p:animScale>
                                    <p:animScale>
                                      <p:cBhvr>
                                        <p:cTn id="59" dur="166" decel="50000">
                                          <p:stCondLst>
                                            <p:cond delay="1834"/>
                                          </p:stCondLst>
                                        </p:cTn>
                                        <p:tgtEl>
                                          <p:spTgt spid="3">
                                            <p:txEl>
                                              <p:pRg st="2" end="2"/>
                                            </p:txEl>
                                          </p:spTgt>
                                        </p:tgtEl>
                                      </p:cBhvr>
                                      <p:to x="100000" y="100000"/>
                                    </p:animScale>
                                  </p:childTnLst>
                                </p:cTn>
                              </p:par>
                              <p:par>
                                <p:cTn id="60" presetID="26" presetClass="entr" presetSubtype="0" fill="hold" grpId="0" nodeType="withEffect">
                                  <p:stCondLst>
                                    <p:cond delay="0"/>
                                  </p:stCondLst>
                                  <p:childTnLst>
                                    <p:set>
                                      <p:cBhvr>
                                        <p:cTn id="61" dur="1" fill="hold">
                                          <p:stCondLst>
                                            <p:cond delay="0"/>
                                          </p:stCondLst>
                                        </p:cTn>
                                        <p:tgtEl>
                                          <p:spTgt spid="3">
                                            <p:txEl>
                                              <p:pRg st="3" end="3"/>
                                            </p:txEl>
                                          </p:spTgt>
                                        </p:tgtEl>
                                        <p:attrNameLst>
                                          <p:attrName>style.visibility</p:attrName>
                                        </p:attrNameLst>
                                      </p:cBhvr>
                                      <p:to>
                                        <p:strVal val="visible"/>
                                      </p:to>
                                    </p:set>
                                    <p:animEffect transition="in" filter="wipe(down)">
                                      <p:cBhvr>
                                        <p:cTn id="62" dur="580">
                                          <p:stCondLst>
                                            <p:cond delay="0"/>
                                          </p:stCondLst>
                                        </p:cTn>
                                        <p:tgtEl>
                                          <p:spTgt spid="3">
                                            <p:txEl>
                                              <p:pRg st="3" end="3"/>
                                            </p:txEl>
                                          </p:spTgt>
                                        </p:tgtEl>
                                      </p:cBhvr>
                                    </p:animEffect>
                                    <p:anim calcmode="lin" valueType="num">
                                      <p:cBhvr>
                                        <p:cTn id="6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8" dur="26">
                                          <p:stCondLst>
                                            <p:cond delay="650"/>
                                          </p:stCondLst>
                                        </p:cTn>
                                        <p:tgtEl>
                                          <p:spTgt spid="3">
                                            <p:txEl>
                                              <p:pRg st="3" end="3"/>
                                            </p:txEl>
                                          </p:spTgt>
                                        </p:tgtEl>
                                      </p:cBhvr>
                                      <p:to x="100000" y="60000"/>
                                    </p:animScale>
                                    <p:animScale>
                                      <p:cBhvr>
                                        <p:cTn id="69" dur="166" decel="50000">
                                          <p:stCondLst>
                                            <p:cond delay="676"/>
                                          </p:stCondLst>
                                        </p:cTn>
                                        <p:tgtEl>
                                          <p:spTgt spid="3">
                                            <p:txEl>
                                              <p:pRg st="3" end="3"/>
                                            </p:txEl>
                                          </p:spTgt>
                                        </p:tgtEl>
                                      </p:cBhvr>
                                      <p:to x="100000" y="100000"/>
                                    </p:animScale>
                                    <p:animScale>
                                      <p:cBhvr>
                                        <p:cTn id="70" dur="26">
                                          <p:stCondLst>
                                            <p:cond delay="1312"/>
                                          </p:stCondLst>
                                        </p:cTn>
                                        <p:tgtEl>
                                          <p:spTgt spid="3">
                                            <p:txEl>
                                              <p:pRg st="3" end="3"/>
                                            </p:txEl>
                                          </p:spTgt>
                                        </p:tgtEl>
                                      </p:cBhvr>
                                      <p:to x="100000" y="80000"/>
                                    </p:animScale>
                                    <p:animScale>
                                      <p:cBhvr>
                                        <p:cTn id="71" dur="166" decel="50000">
                                          <p:stCondLst>
                                            <p:cond delay="1338"/>
                                          </p:stCondLst>
                                        </p:cTn>
                                        <p:tgtEl>
                                          <p:spTgt spid="3">
                                            <p:txEl>
                                              <p:pRg st="3" end="3"/>
                                            </p:txEl>
                                          </p:spTgt>
                                        </p:tgtEl>
                                      </p:cBhvr>
                                      <p:to x="100000" y="100000"/>
                                    </p:animScale>
                                    <p:animScale>
                                      <p:cBhvr>
                                        <p:cTn id="72" dur="26">
                                          <p:stCondLst>
                                            <p:cond delay="1642"/>
                                          </p:stCondLst>
                                        </p:cTn>
                                        <p:tgtEl>
                                          <p:spTgt spid="3">
                                            <p:txEl>
                                              <p:pRg st="3" end="3"/>
                                            </p:txEl>
                                          </p:spTgt>
                                        </p:tgtEl>
                                      </p:cBhvr>
                                      <p:to x="100000" y="90000"/>
                                    </p:animScale>
                                    <p:animScale>
                                      <p:cBhvr>
                                        <p:cTn id="73" dur="166" decel="50000">
                                          <p:stCondLst>
                                            <p:cond delay="1668"/>
                                          </p:stCondLst>
                                        </p:cTn>
                                        <p:tgtEl>
                                          <p:spTgt spid="3">
                                            <p:txEl>
                                              <p:pRg st="3" end="3"/>
                                            </p:txEl>
                                          </p:spTgt>
                                        </p:tgtEl>
                                      </p:cBhvr>
                                      <p:to x="100000" y="100000"/>
                                    </p:animScale>
                                    <p:animScale>
                                      <p:cBhvr>
                                        <p:cTn id="74" dur="26">
                                          <p:stCondLst>
                                            <p:cond delay="1808"/>
                                          </p:stCondLst>
                                        </p:cTn>
                                        <p:tgtEl>
                                          <p:spTgt spid="3">
                                            <p:txEl>
                                              <p:pRg st="3" end="3"/>
                                            </p:txEl>
                                          </p:spTgt>
                                        </p:tgtEl>
                                      </p:cBhvr>
                                      <p:to x="100000" y="95000"/>
                                    </p:animScale>
                                    <p:animScale>
                                      <p:cBhvr>
                                        <p:cTn id="75" dur="166" decel="50000">
                                          <p:stCondLst>
                                            <p:cond delay="1834"/>
                                          </p:stCondLst>
                                        </p:cTn>
                                        <p:tgtEl>
                                          <p:spTgt spid="3">
                                            <p:txEl>
                                              <p:pRg st="3" end="3"/>
                                            </p:txEl>
                                          </p:spTgt>
                                        </p:tgtEl>
                                      </p:cBhvr>
                                      <p:to x="100000" y="100000"/>
                                    </p:animScale>
                                  </p:childTnLst>
                                </p:cTn>
                              </p:par>
                              <p:par>
                                <p:cTn id="76" presetID="26" presetClass="entr" presetSubtype="0" fill="hold" grpId="0" nodeType="withEffect">
                                  <p:stCondLst>
                                    <p:cond delay="0"/>
                                  </p:stCondLst>
                                  <p:childTnLst>
                                    <p:set>
                                      <p:cBhvr>
                                        <p:cTn id="77" dur="1" fill="hold">
                                          <p:stCondLst>
                                            <p:cond delay="0"/>
                                          </p:stCondLst>
                                        </p:cTn>
                                        <p:tgtEl>
                                          <p:spTgt spid="3">
                                            <p:txEl>
                                              <p:pRg st="4" end="4"/>
                                            </p:txEl>
                                          </p:spTgt>
                                        </p:tgtEl>
                                        <p:attrNameLst>
                                          <p:attrName>style.visibility</p:attrName>
                                        </p:attrNameLst>
                                      </p:cBhvr>
                                      <p:to>
                                        <p:strVal val="visible"/>
                                      </p:to>
                                    </p:set>
                                    <p:animEffect transition="in" filter="wipe(down)">
                                      <p:cBhvr>
                                        <p:cTn id="78" dur="580">
                                          <p:stCondLst>
                                            <p:cond delay="0"/>
                                          </p:stCondLst>
                                        </p:cTn>
                                        <p:tgtEl>
                                          <p:spTgt spid="3">
                                            <p:txEl>
                                              <p:pRg st="4" end="4"/>
                                            </p:txEl>
                                          </p:spTgt>
                                        </p:tgtEl>
                                      </p:cBhvr>
                                    </p:animEffect>
                                    <p:anim calcmode="lin" valueType="num">
                                      <p:cBhvr>
                                        <p:cTn id="79"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4" dur="26">
                                          <p:stCondLst>
                                            <p:cond delay="650"/>
                                          </p:stCondLst>
                                        </p:cTn>
                                        <p:tgtEl>
                                          <p:spTgt spid="3">
                                            <p:txEl>
                                              <p:pRg st="4" end="4"/>
                                            </p:txEl>
                                          </p:spTgt>
                                        </p:tgtEl>
                                      </p:cBhvr>
                                      <p:to x="100000" y="60000"/>
                                    </p:animScale>
                                    <p:animScale>
                                      <p:cBhvr>
                                        <p:cTn id="85" dur="166" decel="50000">
                                          <p:stCondLst>
                                            <p:cond delay="676"/>
                                          </p:stCondLst>
                                        </p:cTn>
                                        <p:tgtEl>
                                          <p:spTgt spid="3">
                                            <p:txEl>
                                              <p:pRg st="4" end="4"/>
                                            </p:txEl>
                                          </p:spTgt>
                                        </p:tgtEl>
                                      </p:cBhvr>
                                      <p:to x="100000" y="100000"/>
                                    </p:animScale>
                                    <p:animScale>
                                      <p:cBhvr>
                                        <p:cTn id="86" dur="26">
                                          <p:stCondLst>
                                            <p:cond delay="1312"/>
                                          </p:stCondLst>
                                        </p:cTn>
                                        <p:tgtEl>
                                          <p:spTgt spid="3">
                                            <p:txEl>
                                              <p:pRg st="4" end="4"/>
                                            </p:txEl>
                                          </p:spTgt>
                                        </p:tgtEl>
                                      </p:cBhvr>
                                      <p:to x="100000" y="80000"/>
                                    </p:animScale>
                                    <p:animScale>
                                      <p:cBhvr>
                                        <p:cTn id="87" dur="166" decel="50000">
                                          <p:stCondLst>
                                            <p:cond delay="1338"/>
                                          </p:stCondLst>
                                        </p:cTn>
                                        <p:tgtEl>
                                          <p:spTgt spid="3">
                                            <p:txEl>
                                              <p:pRg st="4" end="4"/>
                                            </p:txEl>
                                          </p:spTgt>
                                        </p:tgtEl>
                                      </p:cBhvr>
                                      <p:to x="100000" y="100000"/>
                                    </p:animScale>
                                    <p:animScale>
                                      <p:cBhvr>
                                        <p:cTn id="88" dur="26">
                                          <p:stCondLst>
                                            <p:cond delay="1642"/>
                                          </p:stCondLst>
                                        </p:cTn>
                                        <p:tgtEl>
                                          <p:spTgt spid="3">
                                            <p:txEl>
                                              <p:pRg st="4" end="4"/>
                                            </p:txEl>
                                          </p:spTgt>
                                        </p:tgtEl>
                                      </p:cBhvr>
                                      <p:to x="100000" y="90000"/>
                                    </p:animScale>
                                    <p:animScale>
                                      <p:cBhvr>
                                        <p:cTn id="89" dur="166" decel="50000">
                                          <p:stCondLst>
                                            <p:cond delay="1668"/>
                                          </p:stCondLst>
                                        </p:cTn>
                                        <p:tgtEl>
                                          <p:spTgt spid="3">
                                            <p:txEl>
                                              <p:pRg st="4" end="4"/>
                                            </p:txEl>
                                          </p:spTgt>
                                        </p:tgtEl>
                                      </p:cBhvr>
                                      <p:to x="100000" y="100000"/>
                                    </p:animScale>
                                    <p:animScale>
                                      <p:cBhvr>
                                        <p:cTn id="90" dur="26">
                                          <p:stCondLst>
                                            <p:cond delay="1808"/>
                                          </p:stCondLst>
                                        </p:cTn>
                                        <p:tgtEl>
                                          <p:spTgt spid="3">
                                            <p:txEl>
                                              <p:pRg st="4" end="4"/>
                                            </p:txEl>
                                          </p:spTgt>
                                        </p:tgtEl>
                                      </p:cBhvr>
                                      <p:to x="100000" y="95000"/>
                                    </p:animScale>
                                    <p:animScale>
                                      <p:cBhvr>
                                        <p:cTn id="91"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4419600"/>
            <a:ext cx="2762250" cy="2276990"/>
          </a:xfrm>
          <a:prstGeom prst="rect">
            <a:avLst/>
          </a:prstGeom>
        </p:spPr>
      </p:pic>
      <p:sp>
        <p:nvSpPr>
          <p:cNvPr id="2" name="Title 1"/>
          <p:cNvSpPr>
            <a:spLocks noGrp="1"/>
          </p:cNvSpPr>
          <p:nvPr>
            <p:ph type="title"/>
          </p:nvPr>
        </p:nvSpPr>
        <p:spPr/>
        <p:txBody>
          <a:bodyPr>
            <a:normAutofit fontScale="90000"/>
          </a:bodyPr>
          <a:lstStyle/>
          <a:p>
            <a:r>
              <a:rPr lang="en-US" dirty="0" smtClean="0"/>
              <a:t>USS Monitor vs. CSS Virginia</a:t>
            </a:r>
            <a:endParaRPr lang="en-US" dirty="0"/>
          </a:p>
        </p:txBody>
      </p:sp>
      <p:sp>
        <p:nvSpPr>
          <p:cNvPr id="3" name="Content Placeholder 2"/>
          <p:cNvSpPr>
            <a:spLocks noGrp="1"/>
          </p:cNvSpPr>
          <p:nvPr>
            <p:ph idx="1"/>
          </p:nvPr>
        </p:nvSpPr>
        <p:spPr/>
        <p:txBody>
          <a:bodyPr>
            <a:normAutofit lnSpcReduction="10000"/>
          </a:bodyPr>
          <a:lstStyle/>
          <a:p>
            <a:r>
              <a:rPr lang="en-US" dirty="0"/>
              <a:t>March 8</a:t>
            </a:r>
            <a:r>
              <a:rPr lang="en-US" baseline="30000" dirty="0"/>
              <a:t>th</a:t>
            </a:r>
            <a:r>
              <a:rPr lang="en-US" dirty="0"/>
              <a:t> 1862 naval warfare was changed forever as the USS Monitor and CSS Virginia </a:t>
            </a:r>
            <a:r>
              <a:rPr lang="en-US" dirty="0" smtClean="0"/>
              <a:t>battled</a:t>
            </a:r>
          </a:p>
          <a:p>
            <a:r>
              <a:rPr lang="en-US" dirty="0"/>
              <a:t>CSS Virginia was notorious for destroying the Union navy’s wooden ships, USS Cumberland and USS Congress</a:t>
            </a:r>
          </a:p>
          <a:p>
            <a:r>
              <a:rPr lang="en-US" dirty="0"/>
              <a:t>USS Monitor’s iron clad armor finally gave the CSS Virginia an even match</a:t>
            </a:r>
          </a:p>
          <a:p>
            <a:r>
              <a:rPr lang="en-US" dirty="0"/>
              <a:t>The USS Monitor came into the battle after the CSS Virginia had taken out USS Cumberland and USS Congress protecting the USS </a:t>
            </a:r>
            <a:r>
              <a:rPr lang="en-US" dirty="0" err="1"/>
              <a:t>Minesota</a:t>
            </a:r>
            <a:r>
              <a:rPr lang="en-US" dirty="0"/>
              <a:t>.</a:t>
            </a:r>
          </a:p>
          <a:p>
            <a:r>
              <a:rPr lang="en-US" dirty="0"/>
              <a:t>Battle quickly turned to USS Monitor </a:t>
            </a:r>
            <a:r>
              <a:rPr lang="en-US" dirty="0" err="1"/>
              <a:t>vs</a:t>
            </a:r>
            <a:r>
              <a:rPr lang="en-US" dirty="0"/>
              <a:t> CSS Virginia with the Monitor taking out </a:t>
            </a:r>
            <a:r>
              <a:rPr lang="en-US" dirty="0" err="1"/>
              <a:t>Virgnia’s</a:t>
            </a:r>
            <a:r>
              <a:rPr lang="en-US" dirty="0"/>
              <a:t> smokestack and the Virginia focusing on the Monitor’s pilothouse.</a:t>
            </a:r>
          </a:p>
          <a:p>
            <a:endParaRPr lang="en-US" dirty="0"/>
          </a:p>
        </p:txBody>
      </p:sp>
    </p:spTree>
    <p:extLst>
      <p:ext uri="{BB962C8B-B14F-4D97-AF65-F5344CB8AC3E}">
        <p14:creationId xmlns:p14="http://schemas.microsoft.com/office/powerpoint/2010/main" val="2600755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wipe(down)">
                                      <p:cBhvr>
                                        <p:cTn id="5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Retreat</a:t>
            </a:r>
            <a:endParaRPr lang="en-US" dirty="0"/>
          </a:p>
        </p:txBody>
      </p:sp>
      <p:sp>
        <p:nvSpPr>
          <p:cNvPr id="3" name="Content Placeholder 2"/>
          <p:cNvSpPr>
            <a:spLocks noGrp="1"/>
          </p:cNvSpPr>
          <p:nvPr>
            <p:ph idx="1"/>
          </p:nvPr>
        </p:nvSpPr>
        <p:spPr/>
        <p:txBody>
          <a:bodyPr/>
          <a:lstStyle/>
          <a:p>
            <a:r>
              <a:rPr lang="en-US" dirty="0"/>
              <a:t>The USS Monitor had to retreat after the Commanding Officer Lieutenant John Worden was blinded by a shell that hit the pilothouse</a:t>
            </a:r>
          </a:p>
          <a:p>
            <a:r>
              <a:rPr lang="en-US" dirty="0"/>
              <a:t>The USS Monitor was ready for battle again but the CSS Virginia had turned away and started retreating back to </a:t>
            </a:r>
            <a:r>
              <a:rPr lang="en-US" dirty="0" smtClean="0"/>
              <a:t>Norfolk, Virginia</a:t>
            </a:r>
          </a:p>
          <a:p>
            <a:r>
              <a:rPr lang="en-US" dirty="0"/>
              <a:t>The first modern naval battle had ended in a stalemate but it proved that the Union, with the help of the Hudson Valley, was ready for anything the Confederates wanted to attack with</a:t>
            </a: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5181600"/>
            <a:ext cx="4133850" cy="1676400"/>
          </a:xfrm>
          <a:prstGeom prst="rect">
            <a:avLst/>
          </a:prstGeom>
        </p:spPr>
      </p:pic>
    </p:spTree>
    <p:extLst>
      <p:ext uri="{BB962C8B-B14F-4D97-AF65-F5344CB8AC3E}">
        <p14:creationId xmlns:p14="http://schemas.microsoft.com/office/powerpoint/2010/main" val="420858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strips(downLeft)">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strips(downLeft)">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p:tgtEl>
                                          <p:spTgt spid="4"/>
                                        </p:tgtEl>
                                        <p:attrNameLst>
                                          <p:attrName>ppt_y</p:attrName>
                                        </p:attrNameLst>
                                      </p:cBhvr>
                                      <p:tavLst>
                                        <p:tav tm="0">
                                          <p:val>
                                            <p:strVal val="#ppt_y+#ppt_h*1.125000"/>
                                          </p:val>
                                        </p:tav>
                                        <p:tav tm="100000">
                                          <p:val>
                                            <p:strVal val="#ppt_y"/>
                                          </p:val>
                                        </p:tav>
                                      </p:tavLst>
                                    </p:anim>
                                    <p:animEffect transition="in" filter="wipe(up)">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a:t>On December 31</a:t>
            </a:r>
            <a:r>
              <a:rPr lang="en-US" baseline="30000" dirty="0"/>
              <a:t>st</a:t>
            </a:r>
            <a:r>
              <a:rPr lang="en-US" dirty="0"/>
              <a:t> 1862 while traveling to the Carolina Coast to fortify a blockade, the USS Monitor hit inclement weather which led to its demise only eight months after being built</a:t>
            </a:r>
          </a:p>
          <a:p>
            <a:r>
              <a:rPr lang="en-US" dirty="0"/>
              <a:t>The USS Monitor was how the Union jumpstarted its way into modern naval warfare</a:t>
            </a:r>
          </a:p>
          <a:p>
            <a:r>
              <a:rPr lang="en-US" dirty="0"/>
              <a:t>Not only was the USS Monitor a contender against the South’s navy but was a major economic stimulator for the  Hudson Valley</a:t>
            </a:r>
          </a:p>
          <a:p>
            <a:endParaRPr lang="en-US" dirty="0"/>
          </a:p>
        </p:txBody>
      </p:sp>
    </p:spTree>
    <p:extLst>
      <p:ext uri="{BB962C8B-B14F-4D97-AF65-F5344CB8AC3E}">
        <p14:creationId xmlns:p14="http://schemas.microsoft.com/office/powerpoint/2010/main" val="1956631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TC101790490[[fn=Decatur]]</Template>
  <TotalTime>3949</TotalTime>
  <Words>870</Words>
  <Application>Microsoft Office PowerPoint</Application>
  <PresentationFormat>On-screen Show (4:3)</PresentationFormat>
  <Paragraphs>50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Decatur</vt:lpstr>
      <vt:lpstr>Construction of USS Monitor Impacts Upper-Hudson Valley</vt:lpstr>
      <vt:lpstr>Thesis</vt:lpstr>
      <vt:lpstr>John Ericsson</vt:lpstr>
      <vt:lpstr>Could Ericsson be trusted?</vt:lpstr>
      <vt:lpstr>Convincing the Navy</vt:lpstr>
      <vt:lpstr> Economic Contributions to the Hudson Valley </vt:lpstr>
      <vt:lpstr>USS Monitor vs. CSS Virginia</vt:lpstr>
      <vt:lpstr>Retreat</vt:lpstr>
      <vt:lpstr>Conclusion</vt:lpstr>
      <vt:lpstr>Monitor Today</vt:lpstr>
      <vt:lpstr>Bibliography</vt:lpstr>
    </vt:vector>
  </TitlesOfParts>
  <Company>Marist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of USS Monitor Impacts Upper-Hudson Valley</dc:title>
  <dc:creator>Andrew Villani</dc:creator>
  <cp:lastModifiedBy>Jason Schaaf</cp:lastModifiedBy>
  <cp:revision>9</cp:revision>
  <dcterms:created xsi:type="dcterms:W3CDTF">2012-01-30T17:53:00Z</dcterms:created>
  <dcterms:modified xsi:type="dcterms:W3CDTF">2012-02-07T17:43:26Z</dcterms:modified>
</cp:coreProperties>
</file>