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0" name="Rectangle 9"/>
          <p:cNvSpPr/>
          <p:nvPr/>
        </p:nvSpPr>
        <p:spPr>
          <a:xfrm>
            <a:off x="-1" y="2545080"/>
            <a:ext cx="9144000" cy="3255264"/>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1" y="2667000"/>
            <a:ext cx="9144000" cy="2739571"/>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 y="5479143"/>
            <a:ext cx="9144000" cy="235857"/>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28599" y="2819400"/>
            <a:ext cx="8686800" cy="1470025"/>
          </a:xfrm>
        </p:spPr>
        <p:txBody>
          <a:bodyPr anchor="b">
            <a:noAutofit/>
          </a:bodyPr>
          <a:lstStyle>
            <a:lvl1pPr>
              <a:defRPr sz="7200" b="0" cap="none" spc="0">
                <a:ln w="13970" cmpd="sng">
                  <a:solidFill>
                    <a:srgbClr val="FFFFFF"/>
                  </a:solidFill>
                  <a:prstDash val="solid"/>
                </a:ln>
                <a:solidFill>
                  <a:srgbClr val="FFFFFF"/>
                </a:solidFill>
                <a:effectLst>
                  <a:outerShdw blurRad="63500" dir="3600000" algn="tl" rotWithShape="0">
                    <a:srgbClr val="000000">
                      <a:alpha val="70000"/>
                    </a:srgb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571499" y="4800600"/>
            <a:ext cx="8001000" cy="5334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E46BEE4-9842-4F45-9793-4B66B3F7C119}" type="datetimeFigureOut">
              <a:rPr lang="en-US" smtClean="0"/>
              <a:t>2/7/2012</a:t>
            </a:fld>
            <a:endParaRPr lang="en-US"/>
          </a:p>
        </p:txBody>
      </p:sp>
      <p:sp>
        <p:nvSpPr>
          <p:cNvPr id="5" name="Footer Placeholder 4"/>
          <p:cNvSpPr>
            <a:spLocks noGrp="1"/>
          </p:cNvSpPr>
          <p:nvPr>
            <p:ph type="ftr" sz="quarter" idx="11"/>
          </p:nvPr>
        </p:nvSpPr>
        <p:spPr>
          <a:xfrm>
            <a:off x="5791200" y="6356350"/>
            <a:ext cx="2895600" cy="365125"/>
          </a:xfrm>
        </p:spPr>
        <p:txBody>
          <a:bodyPr/>
          <a:lstStyle>
            <a:lvl1pPr algn="r">
              <a:defRPr/>
            </a:lvl1pPr>
          </a:lstStyle>
          <a:p>
            <a:endParaRPr lang="en-US"/>
          </a:p>
        </p:txBody>
      </p:sp>
      <p:sp>
        <p:nvSpPr>
          <p:cNvPr id="11" name="TextBox 10"/>
          <p:cNvSpPr txBox="1"/>
          <p:nvPr/>
        </p:nvSpPr>
        <p:spPr>
          <a:xfrm>
            <a:off x="3148584" y="4261104"/>
            <a:ext cx="1219200" cy="584775"/>
          </a:xfrm>
          <a:prstGeom prst="rect">
            <a:avLst/>
          </a:prstGeom>
          <a:noFill/>
        </p:spPr>
        <p:txBody>
          <a:bodyPr wrap="square" rtlCol="0">
            <a:spAutoFit/>
          </a:bodyPr>
          <a:lstStyle/>
          <a:p>
            <a:pPr algn="r"/>
            <a:r>
              <a:rPr lang="en-US" sz="3200" spc="150" dirty="0" smtClean="0">
                <a:solidFill>
                  <a:schemeClr val="accent1"/>
                </a:solidFill>
                <a:sym typeface="Wingdings"/>
              </a:rPr>
              <a:t></a:t>
            </a:r>
            <a:endParaRPr lang="en-US" sz="3200" spc="150" dirty="0">
              <a:solidFill>
                <a:schemeClr val="accent1"/>
              </a:solidFill>
            </a:endParaRPr>
          </a:p>
        </p:txBody>
      </p:sp>
      <p:sp>
        <p:nvSpPr>
          <p:cNvPr id="6" name="Slide Number Placeholder 5"/>
          <p:cNvSpPr>
            <a:spLocks noGrp="1"/>
          </p:cNvSpPr>
          <p:nvPr>
            <p:ph type="sldNum" sz="quarter" idx="12"/>
          </p:nvPr>
        </p:nvSpPr>
        <p:spPr>
          <a:xfrm>
            <a:off x="3962399" y="4392168"/>
            <a:ext cx="1219200" cy="365125"/>
          </a:xfrm>
        </p:spPr>
        <p:txBody>
          <a:bodyPr/>
          <a:lstStyle>
            <a:lvl1pPr algn="ctr">
              <a:defRPr sz="2400">
                <a:latin typeface="+mj-lt"/>
              </a:defRPr>
            </a:lvl1pPr>
          </a:lstStyle>
          <a:p>
            <a:fld id="{A323DAD9-D215-44CE-882C-480D2AE2DA77}" type="slidenum">
              <a:rPr lang="en-US" smtClean="0"/>
              <a:t>‹#›</a:t>
            </a:fld>
            <a:endParaRPr lang="en-US"/>
          </a:p>
        </p:txBody>
      </p:sp>
      <p:sp>
        <p:nvSpPr>
          <p:cNvPr id="15" name="TextBox 14"/>
          <p:cNvSpPr txBox="1"/>
          <p:nvPr/>
        </p:nvSpPr>
        <p:spPr>
          <a:xfrm>
            <a:off x="4818888" y="4261104"/>
            <a:ext cx="1219200" cy="584775"/>
          </a:xfrm>
          <a:prstGeom prst="rect">
            <a:avLst/>
          </a:prstGeom>
          <a:noFill/>
        </p:spPr>
        <p:txBody>
          <a:bodyPr wrap="square" rtlCol="0">
            <a:spAutoFit/>
          </a:bodyPr>
          <a:lstStyle/>
          <a:p>
            <a:pPr algn="l"/>
            <a:r>
              <a:rPr lang="en-US" sz="3200" spc="150" dirty="0" smtClean="0">
                <a:solidFill>
                  <a:schemeClr val="accent1"/>
                </a:solidFill>
                <a:sym typeface="Wingdings"/>
              </a:rPr>
              <a:t></a:t>
            </a:r>
            <a:endParaRPr lang="en-US" sz="3200" spc="150" dirty="0">
              <a:solidFill>
                <a:schemeClr val="accent1"/>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46BEE4-9842-4F45-9793-4B66B3F7C119}" type="datetimeFigureOut">
              <a:rPr lang="en-US" smtClean="0"/>
              <a:t>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23DAD9-D215-44CE-882C-480D2AE2DA7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7" name="Rectangle 6"/>
          <p:cNvSpPr/>
          <p:nvPr/>
        </p:nvSpPr>
        <p:spPr>
          <a:xfrm rot="5400000">
            <a:off x="4591050" y="2409824"/>
            <a:ext cx="6858000" cy="2038351"/>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rot="5400000">
            <a:off x="4668203" y="2570797"/>
            <a:ext cx="6858000" cy="1716405"/>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p:cNvSpPr>
            <a:spLocks noGrp="1"/>
          </p:cNvSpPr>
          <p:nvPr>
            <p:ph type="title" orient="vert"/>
          </p:nvPr>
        </p:nvSpPr>
        <p:spPr>
          <a:xfrm>
            <a:off x="7315200" y="274638"/>
            <a:ext cx="1447800" cy="5851525"/>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199" y="274638"/>
            <a:ext cx="6353175"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46BEE4-9842-4F45-9793-4B66B3F7C119}" type="datetimeFigureOut">
              <a:rPr lang="en-US" smtClean="0"/>
              <a:t>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096000" y="6356350"/>
            <a:ext cx="762000" cy="365125"/>
          </a:xfrm>
        </p:spPr>
        <p:txBody>
          <a:bodyPr/>
          <a:lstStyle/>
          <a:p>
            <a:fld id="{A323DAD9-D215-44CE-882C-480D2AE2DA77}" type="slidenum">
              <a:rPr lang="en-US" smtClean="0"/>
              <a:t>‹#›</a:t>
            </a:fld>
            <a:endParaRPr lang="en-US"/>
          </a:p>
        </p:txBody>
      </p:sp>
      <p:sp>
        <p:nvSpPr>
          <p:cNvPr id="9" name="Rectangle 8"/>
          <p:cNvSpPr/>
          <p:nvPr/>
        </p:nvSpPr>
        <p:spPr>
          <a:xfrm rot="5400000">
            <a:off x="3681476" y="3354324"/>
            <a:ext cx="6858000" cy="149352"/>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E46BEE4-9842-4F45-9793-4B66B3F7C119}" type="datetimeFigureOut">
              <a:rPr lang="en-US" smtClean="0"/>
              <a:t>2/7/2012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23DAD9-D215-44CE-882C-480D2AE2DA7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Rectangle 6"/>
          <p:cNvSpPr/>
          <p:nvPr/>
        </p:nvSpPr>
        <p:spPr>
          <a:xfrm>
            <a:off x="-1" y="2545080"/>
            <a:ext cx="9144000" cy="3255264"/>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 y="2667000"/>
            <a:ext cx="9144000" cy="2739571"/>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 y="5479143"/>
            <a:ext cx="9144000" cy="235857"/>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599" y="2819400"/>
            <a:ext cx="8686800" cy="1463040"/>
          </a:xfrm>
        </p:spPr>
        <p:txBody>
          <a:bodyPr anchor="b" anchorCtr="0">
            <a:noAutofit/>
          </a:bodyPr>
          <a:lstStyle>
            <a:lvl1pPr algn="ctr">
              <a:defRPr sz="72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571499" y="4800600"/>
            <a:ext cx="8001000" cy="548640"/>
          </a:xfrm>
        </p:spPr>
        <p:txBody>
          <a:bodyPr anchor="b"/>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46BEE4-9842-4F45-9793-4B66B3F7C119}" type="datetimeFigureOut">
              <a:rPr lang="en-US" smtClean="0"/>
              <a:t>2/7/2012</a:t>
            </a:fld>
            <a:endParaRPr lang="en-US"/>
          </a:p>
        </p:txBody>
      </p:sp>
      <p:sp>
        <p:nvSpPr>
          <p:cNvPr id="5" name="Footer Placeholder 4"/>
          <p:cNvSpPr>
            <a:spLocks noGrp="1"/>
          </p:cNvSpPr>
          <p:nvPr>
            <p:ph type="ftr" sz="quarter" idx="11"/>
          </p:nvPr>
        </p:nvSpPr>
        <p:spPr>
          <a:xfrm>
            <a:off x="5791200" y="6356350"/>
            <a:ext cx="2895600" cy="365125"/>
          </a:xfrm>
        </p:spPr>
        <p:txBody>
          <a:bodyPr/>
          <a:lstStyle/>
          <a:p>
            <a:endParaRPr lang="en-US"/>
          </a:p>
        </p:txBody>
      </p:sp>
      <p:sp>
        <p:nvSpPr>
          <p:cNvPr id="6" name="Slide Number Placeholder 5"/>
          <p:cNvSpPr>
            <a:spLocks noGrp="1"/>
          </p:cNvSpPr>
          <p:nvPr>
            <p:ph type="sldNum" sz="quarter" idx="12"/>
          </p:nvPr>
        </p:nvSpPr>
        <p:spPr>
          <a:xfrm>
            <a:off x="3959352" y="4389120"/>
            <a:ext cx="1216152" cy="365125"/>
          </a:xfrm>
        </p:spPr>
        <p:txBody>
          <a:bodyPr/>
          <a:lstStyle>
            <a:lvl1pPr algn="ctr">
              <a:defRPr sz="2400">
                <a:solidFill>
                  <a:srgbClr val="FFFFFF"/>
                </a:solidFill>
              </a:defRPr>
            </a:lvl1pPr>
          </a:lstStyle>
          <a:p>
            <a:fld id="{A323DAD9-D215-44CE-882C-480D2AE2DA77}" type="slidenum">
              <a:rPr lang="en-US" smtClean="0"/>
              <a:t>‹#›</a:t>
            </a:fld>
            <a:endParaRPr lang="en-US"/>
          </a:p>
        </p:txBody>
      </p:sp>
      <p:sp>
        <p:nvSpPr>
          <p:cNvPr id="11" name="TextBox 10"/>
          <p:cNvSpPr txBox="1"/>
          <p:nvPr/>
        </p:nvSpPr>
        <p:spPr>
          <a:xfrm>
            <a:off x="4818888" y="4261104"/>
            <a:ext cx="1219200" cy="584775"/>
          </a:xfrm>
          <a:prstGeom prst="rect">
            <a:avLst/>
          </a:prstGeom>
          <a:noFill/>
        </p:spPr>
        <p:txBody>
          <a:bodyPr wrap="square" rtlCol="0">
            <a:spAutoFit/>
          </a:bodyPr>
          <a:lstStyle/>
          <a:p>
            <a:pPr algn="l"/>
            <a:r>
              <a:rPr lang="en-US" sz="3200" spc="150" dirty="0" smtClean="0">
                <a:solidFill>
                  <a:srgbClr val="FFFFFF"/>
                </a:solidFill>
                <a:sym typeface="Wingdings"/>
              </a:rPr>
              <a:t></a:t>
            </a:r>
            <a:endParaRPr lang="en-US" sz="3200" spc="150" dirty="0">
              <a:solidFill>
                <a:srgbClr val="FFFFFF"/>
              </a:solidFill>
            </a:endParaRPr>
          </a:p>
        </p:txBody>
      </p:sp>
      <p:sp>
        <p:nvSpPr>
          <p:cNvPr id="12" name="TextBox 11"/>
          <p:cNvSpPr txBox="1"/>
          <p:nvPr/>
        </p:nvSpPr>
        <p:spPr>
          <a:xfrm>
            <a:off x="3148584" y="4261104"/>
            <a:ext cx="1219200" cy="584775"/>
          </a:xfrm>
          <a:prstGeom prst="rect">
            <a:avLst/>
          </a:prstGeom>
          <a:noFill/>
        </p:spPr>
        <p:txBody>
          <a:bodyPr wrap="square" rtlCol="0">
            <a:spAutoFit/>
          </a:bodyPr>
          <a:lstStyle/>
          <a:p>
            <a:pPr algn="r"/>
            <a:r>
              <a:rPr lang="en-US" sz="3200" spc="150" dirty="0" smtClean="0">
                <a:solidFill>
                  <a:srgbClr val="FFFFFF"/>
                </a:solidFill>
                <a:sym typeface="Wingdings"/>
              </a:rPr>
              <a:t></a:t>
            </a:r>
            <a:endParaRPr lang="en-US" sz="3200" spc="150" dirty="0">
              <a:solidFill>
                <a:srgbClr val="FFFFFF"/>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E46BEE4-9842-4F45-9793-4B66B3F7C119}" type="datetimeFigureOut">
              <a:rPr lang="en-US" smtClean="0"/>
              <a:t>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23DAD9-D215-44CE-882C-480D2AE2DA7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E46BEE4-9842-4F45-9793-4B66B3F7C119}" type="datetimeFigureOut">
              <a:rPr lang="en-US" smtClean="0"/>
              <a:t>2/7/2012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23DAD9-D215-44CE-882C-480D2AE2DA7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E46BEE4-9842-4F45-9793-4B66B3F7C119}" type="datetimeFigureOut">
              <a:rPr lang="en-US" smtClean="0"/>
              <a:t>2/7/2012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23DAD9-D215-44CE-882C-480D2AE2DA7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46BEE4-9842-4F45-9793-4B66B3F7C119}" type="datetimeFigureOut">
              <a:rPr lang="en-US" smtClean="0"/>
              <a:t>2/7/2012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23DAD9-D215-44CE-882C-480D2AE2DA7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5638800" cy="946150"/>
          </a:xfrm>
        </p:spPr>
        <p:txBody>
          <a:bodyPr anchor="ctr">
            <a:noAutofit/>
          </a:bodyPr>
          <a:lstStyle>
            <a:lvl1pPr algn="l">
              <a:defRPr sz="4000" b="0"/>
            </a:lvl1pPr>
          </a:lstStyle>
          <a:p>
            <a:r>
              <a:rPr lang="en-US" smtClean="0"/>
              <a:t>Click to edit Master title style</a:t>
            </a:r>
            <a:endParaRPr lang="en-US" dirty="0"/>
          </a:p>
        </p:txBody>
      </p:sp>
      <p:sp>
        <p:nvSpPr>
          <p:cNvPr id="3" name="Content Placeholder 2"/>
          <p:cNvSpPr>
            <a:spLocks noGrp="1"/>
          </p:cNvSpPr>
          <p:nvPr>
            <p:ph idx="1"/>
          </p:nvPr>
        </p:nvSpPr>
        <p:spPr>
          <a:xfrm>
            <a:off x="438912" y="1719072"/>
            <a:ext cx="8247888" cy="45354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E46BEE4-9842-4F45-9793-4B66B3F7C119}" type="datetimeFigureOut">
              <a:rPr lang="en-US" smtClean="0"/>
              <a:t>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23DAD9-D215-44CE-882C-480D2AE2DA77}" type="slidenum">
              <a:rPr lang="en-US" smtClean="0"/>
              <a:t>‹#›</a:t>
            </a:fld>
            <a:endParaRPr lang="en-US"/>
          </a:p>
        </p:txBody>
      </p:sp>
      <p:sp>
        <p:nvSpPr>
          <p:cNvPr id="8" name="Rectangle 7"/>
          <p:cNvSpPr/>
          <p:nvPr/>
        </p:nvSpPr>
        <p:spPr>
          <a:xfrm>
            <a:off x="6172200" y="161544"/>
            <a:ext cx="2971800" cy="11521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6248400" y="274320"/>
            <a:ext cx="2743200" cy="944880"/>
          </a:xfrm>
        </p:spPr>
        <p:txBody>
          <a:bodyPr anchor="ctr">
            <a:normAutofit/>
          </a:bodyPr>
          <a:lstStyle>
            <a:lvl1pPr marL="0" indent="0">
              <a:buNone/>
              <a:defRPr sz="16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Rectangle 8"/>
          <p:cNvSpPr/>
          <p:nvPr/>
        </p:nvSpPr>
        <p:spPr>
          <a:xfrm>
            <a:off x="6144768" y="134112"/>
            <a:ext cx="76200" cy="1219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144768" y="134112"/>
            <a:ext cx="76200" cy="1219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36880" y="1717040"/>
            <a:ext cx="8249920" cy="4531360"/>
          </a:xfrm>
          <a:solidFill>
            <a:schemeClr val="bg2">
              <a:lumMod val="60000"/>
              <a:lumOff val="40000"/>
            </a:schemeClr>
          </a:solidFill>
          <a:effectLst>
            <a:outerShdw blurRad="76200" dist="38100" dir="3600000" algn="ctr" rotWithShape="0">
              <a:srgbClr val="000000">
                <a:alpha val="50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Date Placeholder 4"/>
          <p:cNvSpPr>
            <a:spLocks noGrp="1"/>
          </p:cNvSpPr>
          <p:nvPr>
            <p:ph type="dt" sz="half" idx="10"/>
          </p:nvPr>
        </p:nvSpPr>
        <p:spPr/>
        <p:txBody>
          <a:bodyPr/>
          <a:lstStyle/>
          <a:p>
            <a:fld id="{5E46BEE4-9842-4F45-9793-4B66B3F7C119}" type="datetimeFigureOut">
              <a:rPr lang="en-US" smtClean="0"/>
              <a:t>2/7/2012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23DAD9-D215-44CE-882C-480D2AE2DA77}" type="slidenum">
              <a:rPr lang="en-US" smtClean="0"/>
              <a:t>‹#›</a:t>
            </a:fld>
            <a:endParaRPr lang="en-US"/>
          </a:p>
        </p:txBody>
      </p:sp>
      <p:sp>
        <p:nvSpPr>
          <p:cNvPr id="8" name="Rectangle 7"/>
          <p:cNvSpPr/>
          <p:nvPr/>
        </p:nvSpPr>
        <p:spPr>
          <a:xfrm>
            <a:off x="6172200" y="161544"/>
            <a:ext cx="2971800" cy="11521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Rectangle 8"/>
          <p:cNvSpPr/>
          <p:nvPr/>
        </p:nvSpPr>
        <p:spPr>
          <a:xfrm>
            <a:off x="6144768" y="134112"/>
            <a:ext cx="76200" cy="1219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81000" y="228600"/>
            <a:ext cx="5638800" cy="1005840"/>
          </a:xfrm>
        </p:spPr>
        <p:txBody>
          <a:bodyPr anchor="ctr">
            <a:noAutofit/>
          </a:bodyPr>
          <a:lstStyle>
            <a:lvl1pPr algn="l">
              <a:defRPr sz="40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6248400" y="228600"/>
            <a:ext cx="2819400" cy="1005840"/>
          </a:xfrm>
        </p:spPr>
        <p:txBody>
          <a:bodyPr anchor="ctr">
            <a:normAutofit/>
          </a:bodyPr>
          <a:lstStyle>
            <a:lvl1pPr marL="0" indent="0">
              <a:buNone/>
              <a:defRPr sz="16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Rectangle 10"/>
          <p:cNvSpPr/>
          <p:nvPr/>
        </p:nvSpPr>
        <p:spPr>
          <a:xfrm>
            <a:off x="6144768" y="134112"/>
            <a:ext cx="76200" cy="1219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00584"/>
            <a:ext cx="9144000" cy="1453896"/>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0" y="167641"/>
            <a:ext cx="9144000" cy="1154314"/>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182880"/>
            <a:ext cx="8229600" cy="111166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5E46BEE4-9842-4F45-9793-4B66B3F7C119}" type="datetimeFigureOut">
              <a:rPr lang="en-US" smtClean="0"/>
              <a:t>2/7/2012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A323DAD9-D215-44CE-882C-480D2AE2DA77}" type="slidenum">
              <a:rPr lang="en-US" smtClean="0"/>
              <a:t>‹#›</a:t>
            </a:fld>
            <a:endParaRPr lang="en-US"/>
          </a:p>
        </p:txBody>
      </p:sp>
      <p:sp>
        <p:nvSpPr>
          <p:cNvPr id="9" name="Rectangle 8"/>
          <p:cNvSpPr/>
          <p:nvPr/>
        </p:nvSpPr>
        <p:spPr>
          <a:xfrm>
            <a:off x="0" y="1368552"/>
            <a:ext cx="9144000" cy="149352"/>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914400" rtl="0" eaLnBrk="1" latinLnBrk="0" hangingPunct="1">
        <a:spcBef>
          <a:spcPct val="0"/>
        </a:spcBef>
        <a:buNone/>
        <a:defRPr sz="5400" b="0" kern="1200" cap="none" spc="0">
          <a:ln w="13970" cmpd="sng">
            <a:solidFill>
              <a:srgbClr val="FFFFFF"/>
            </a:solidFill>
            <a:prstDash val="solid"/>
          </a:ln>
          <a:solidFill>
            <a:srgbClr val="FFFFFF"/>
          </a:solidFill>
          <a:effectLst>
            <a:outerShdw blurRad="63500" dir="3600000" algn="tl" rotWithShape="0">
              <a:srgbClr val="000000">
                <a:alpha val="70000"/>
              </a:srgbClr>
            </a:outerShdw>
          </a:effectLst>
          <a:latin typeface="+mj-lt"/>
          <a:ea typeface="+mj-ea"/>
          <a:cs typeface="+mj-cs"/>
        </a:defRPr>
      </a:lvl1pPr>
    </p:titleStyle>
    <p:bodyStyle>
      <a:lvl1pPr marL="342900" indent="-342900" algn="l" defTabSz="914400" rtl="0" eaLnBrk="1" latinLnBrk="0" hangingPunct="1">
        <a:spcBef>
          <a:spcPct val="20000"/>
        </a:spcBef>
        <a:buClr>
          <a:schemeClr val="accent1"/>
        </a:buClr>
        <a:buSzPct val="75000"/>
        <a:buFont typeface="Wingdings" pitchFamily="2" charset="2"/>
        <a:buChar char=""/>
        <a:defRPr sz="2400" kern="1200">
          <a:solidFill>
            <a:schemeClr val="tx2"/>
          </a:solidFill>
          <a:latin typeface="+mn-lt"/>
          <a:ea typeface="+mn-ea"/>
          <a:cs typeface="+mn-cs"/>
        </a:defRPr>
      </a:lvl1pPr>
      <a:lvl2pPr marL="742950" indent="-285750" algn="l" defTabSz="914400" rtl="0" eaLnBrk="1" latinLnBrk="0" hangingPunct="1">
        <a:spcBef>
          <a:spcPct val="20000"/>
        </a:spcBef>
        <a:buClr>
          <a:schemeClr val="accent2"/>
        </a:buClr>
        <a:buSzPct val="85000"/>
        <a:buFont typeface="Courier New" pitchFamily="49" charset="0"/>
        <a:buChar char="o"/>
        <a:defRPr sz="2000" kern="1200">
          <a:solidFill>
            <a:schemeClr val="tx2"/>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60020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2057400" indent="-228600" algn="l" defTabSz="914400" rtl="0" eaLnBrk="1" latinLnBrk="0" hangingPunct="1">
        <a:spcBef>
          <a:spcPct val="20000"/>
        </a:spcBef>
        <a:buClr>
          <a:schemeClr val="accent5"/>
        </a:buClr>
        <a:buFont typeface="Arial" pitchFamily="34" charset="0"/>
        <a:buChar char="•"/>
        <a:defRPr sz="1400" kern="1200" baseline="0">
          <a:solidFill>
            <a:schemeClr val="tx2"/>
          </a:solidFill>
          <a:latin typeface="+mn-lt"/>
          <a:ea typeface="+mn-ea"/>
          <a:cs typeface="+mn-cs"/>
        </a:defRPr>
      </a:lvl5pPr>
      <a:lvl6pPr marL="2514600" indent="-228600" algn="l" defTabSz="914400" rtl="0" eaLnBrk="1" latinLnBrk="0" hangingPunct="1">
        <a:spcBef>
          <a:spcPct val="20000"/>
        </a:spcBef>
        <a:buClr>
          <a:schemeClr val="accent6"/>
        </a:buClr>
        <a:buFont typeface="Arial" pitchFamily="34" charset="0"/>
        <a:buChar char="•"/>
        <a:defRPr sz="1400" kern="1200">
          <a:solidFill>
            <a:schemeClr val="tx2"/>
          </a:solidFill>
          <a:latin typeface="+mn-lt"/>
          <a:ea typeface="+mn-ea"/>
          <a:cs typeface="+mn-cs"/>
        </a:defRPr>
      </a:lvl6pPr>
      <a:lvl7pPr marL="2971800" indent="-22860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3429000" indent="-22860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8pPr>
      <a:lvl9pPr marL="3886200" indent="-228600" algn="l" defTabSz="914400" rtl="0" eaLnBrk="1" latinLnBrk="0" hangingPunct="1">
        <a:spcBef>
          <a:spcPct val="20000"/>
        </a:spcBef>
        <a:buClr>
          <a:schemeClr val="accent5"/>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youtube.com/watch?v=_n-Qb9GZB4Q"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americancivilwar.com/monitor.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3254375"/>
            <a:ext cx="8686800" cy="1470025"/>
          </a:xfrm>
        </p:spPr>
        <p:txBody>
          <a:bodyPr/>
          <a:lstStyle/>
          <a:p>
            <a:r>
              <a:rPr lang="en-US" dirty="0" smtClean="0"/>
              <a:t>Construction of USS Monitor Impacts Upper-Hudson Valley</a:t>
            </a:r>
            <a:endParaRPr lang="en-US" dirty="0"/>
          </a:p>
        </p:txBody>
      </p:sp>
      <p:sp>
        <p:nvSpPr>
          <p:cNvPr id="3" name="Subtitle 2"/>
          <p:cNvSpPr>
            <a:spLocks noGrp="1"/>
          </p:cNvSpPr>
          <p:nvPr>
            <p:ph type="subTitle" idx="1"/>
          </p:nvPr>
        </p:nvSpPr>
        <p:spPr/>
        <p:txBody>
          <a:bodyPr/>
          <a:lstStyle/>
          <a:p>
            <a:r>
              <a:rPr lang="en-US" dirty="0" smtClean="0"/>
              <a:t>Andrew </a:t>
            </a:r>
            <a:r>
              <a:rPr lang="en-US" dirty="0" err="1" smtClean="0"/>
              <a:t>Mikolajczyk</a:t>
            </a:r>
            <a:endParaRPr lang="en-US" dirty="0"/>
          </a:p>
        </p:txBody>
      </p:sp>
    </p:spTree>
    <p:extLst>
      <p:ext uri="{BB962C8B-B14F-4D97-AF65-F5344CB8AC3E}">
        <p14:creationId xmlns:p14="http://schemas.microsoft.com/office/powerpoint/2010/main" val="1571386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dissolve">
                                      <p:cBhvr>
                                        <p:cTn id="13"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Monitor Today</a:t>
            </a:r>
            <a:endParaRPr lang="en-US" dirty="0"/>
          </a:p>
        </p:txBody>
      </p:sp>
      <p:sp>
        <p:nvSpPr>
          <p:cNvPr id="3" name="Content Placeholder 2"/>
          <p:cNvSpPr>
            <a:spLocks noGrp="1"/>
          </p:cNvSpPr>
          <p:nvPr>
            <p:ph idx="1"/>
          </p:nvPr>
        </p:nvSpPr>
        <p:spPr/>
        <p:txBody>
          <a:bodyPr/>
          <a:lstStyle/>
          <a:p>
            <a:r>
              <a:rPr lang="en-US" dirty="0" smtClean="0"/>
              <a:t>The USS Monitor today sits in the Mariner’s Museum in Newport News, Virginia</a:t>
            </a:r>
          </a:p>
          <a:p>
            <a:r>
              <a:rPr lang="en-US" dirty="0" smtClean="0"/>
              <a:t>On display are many artifacts recovered including her turret, cannon, propeller, anchor, and engine</a:t>
            </a:r>
          </a:p>
          <a:p>
            <a:r>
              <a:rPr lang="en-US" dirty="0" smtClean="0"/>
              <a:t>Here is a short video on the present day </a:t>
            </a:r>
            <a:r>
              <a:rPr lang="en-US" dirty="0"/>
              <a:t>Monitor exhibit: </a:t>
            </a:r>
            <a:r>
              <a:rPr lang="en-US" dirty="0">
                <a:hlinkClick r:id="rId2"/>
              </a:rPr>
              <a:t>http://www.youtube.com/watch?v=_</a:t>
            </a:r>
            <a:r>
              <a:rPr lang="en-US" dirty="0" smtClean="0">
                <a:hlinkClick r:id="rId2"/>
              </a:rPr>
              <a:t>n-Qb9GZB4Q</a:t>
            </a:r>
            <a:endParaRPr lang="en-US" dirty="0" smtClean="0"/>
          </a:p>
          <a:p>
            <a:pPr marL="0" indent="0">
              <a:buNone/>
            </a:pPr>
            <a:endParaRPr lang="en-US" dirty="0"/>
          </a:p>
        </p:txBody>
      </p:sp>
    </p:spTree>
    <p:extLst>
      <p:ext uri="{BB962C8B-B14F-4D97-AF65-F5344CB8AC3E}">
        <p14:creationId xmlns:p14="http://schemas.microsoft.com/office/powerpoint/2010/main" val="1766687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Bibliography</a:t>
            </a:r>
            <a:endParaRPr lang="en-US" dirty="0"/>
          </a:p>
        </p:txBody>
      </p:sp>
      <p:sp>
        <p:nvSpPr>
          <p:cNvPr id="3" name="Content Placeholder 2"/>
          <p:cNvSpPr>
            <a:spLocks noGrp="1"/>
          </p:cNvSpPr>
          <p:nvPr>
            <p:ph idx="1"/>
          </p:nvPr>
        </p:nvSpPr>
        <p:spPr/>
        <p:txBody>
          <a:bodyPr>
            <a:normAutofit lnSpcReduction="10000"/>
          </a:bodyPr>
          <a:lstStyle/>
          <a:p>
            <a:r>
              <a:rPr lang="en-US" dirty="0" smtClean="0"/>
              <a:t>Battle of the Monitor and Merrimack C.S.S Virginia Civil War Naval Battle. </a:t>
            </a:r>
            <a:r>
              <a:rPr lang="en-US" i="1" dirty="0" smtClean="0"/>
              <a:t>AmericanCivilWar.com</a:t>
            </a:r>
            <a:r>
              <a:rPr lang="en-US" dirty="0" smtClean="0"/>
              <a:t>. Retrieved January 30, </a:t>
            </a:r>
            <a:r>
              <a:rPr lang="en-US" dirty="0"/>
              <a:t>2012, </a:t>
            </a:r>
            <a:r>
              <a:rPr lang="en-US" dirty="0">
                <a:hlinkClick r:id="rId2"/>
              </a:rPr>
              <a:t>http://</a:t>
            </a:r>
            <a:r>
              <a:rPr lang="en-US" dirty="0" smtClean="0">
                <a:hlinkClick r:id="rId2"/>
              </a:rPr>
              <a:t>americancivilwar.com/monitor.html</a:t>
            </a:r>
            <a:endParaRPr lang="en-US" dirty="0" smtClean="0"/>
          </a:p>
          <a:p>
            <a:r>
              <a:rPr lang="en-US" dirty="0" smtClean="0"/>
              <a:t>Don </a:t>
            </a:r>
            <a:r>
              <a:rPr lang="en-US" dirty="0" err="1" smtClean="0"/>
              <a:t>Rittner</a:t>
            </a:r>
            <a:r>
              <a:rPr lang="en-US" dirty="0" smtClean="0"/>
              <a:t>, </a:t>
            </a:r>
            <a:r>
              <a:rPr lang="en-US" i="1" dirty="0" smtClean="0"/>
              <a:t>Capital District Civil War Series #9: </a:t>
            </a:r>
            <a:r>
              <a:rPr lang="en-US" dirty="0" smtClean="0"/>
              <a:t>Troy’s Ironclad History.</a:t>
            </a:r>
          </a:p>
          <a:p>
            <a:r>
              <a:rPr lang="en-US" dirty="0" smtClean="0"/>
              <a:t>USS Monitor has Rensselaer Ties: </a:t>
            </a:r>
            <a:r>
              <a:rPr lang="en-US" i="1" dirty="0" smtClean="0"/>
              <a:t>Rensselaer Magazine </a:t>
            </a:r>
            <a:r>
              <a:rPr lang="en-US" dirty="0" smtClean="0"/>
              <a:t>(Tory, New York 2002)</a:t>
            </a:r>
          </a:p>
          <a:p>
            <a:r>
              <a:rPr lang="en-US" dirty="0" smtClean="0"/>
              <a:t>George Rogers Howell, Jonathan </a:t>
            </a:r>
            <a:r>
              <a:rPr lang="en-US" dirty="0" err="1" smtClean="0"/>
              <a:t>Tenney</a:t>
            </a:r>
            <a:r>
              <a:rPr lang="en-US" dirty="0" smtClean="0"/>
              <a:t>, Bi-centennial history of Albany: History of the county of Albany., Volume 2, pages 535-545.</a:t>
            </a:r>
          </a:p>
          <a:p>
            <a:r>
              <a:rPr lang="en-US" dirty="0" smtClean="0"/>
              <a:t>Erastus Corning: Merchant and financier, 1794-1872 By Irene D. </a:t>
            </a:r>
            <a:r>
              <a:rPr lang="en-US" dirty="0" err="1" smtClean="0"/>
              <a:t>Neu</a:t>
            </a:r>
            <a:r>
              <a:rPr lang="en-US" smtClean="0"/>
              <a:t> 54.</a:t>
            </a:r>
            <a:endParaRPr lang="en-US" dirty="0"/>
          </a:p>
        </p:txBody>
      </p:sp>
    </p:spTree>
    <p:extLst>
      <p:ext uri="{BB962C8B-B14F-4D97-AF65-F5344CB8AC3E}">
        <p14:creationId xmlns:p14="http://schemas.microsoft.com/office/powerpoint/2010/main" val="29249579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Thesis</a:t>
            </a:r>
            <a:endParaRPr lang="en-US" dirty="0"/>
          </a:p>
        </p:txBody>
      </p:sp>
      <p:sp>
        <p:nvSpPr>
          <p:cNvPr id="3" name="Content Placeholder 2"/>
          <p:cNvSpPr>
            <a:spLocks noGrp="1"/>
          </p:cNvSpPr>
          <p:nvPr>
            <p:ph idx="1"/>
          </p:nvPr>
        </p:nvSpPr>
        <p:spPr/>
        <p:txBody>
          <a:bodyPr/>
          <a:lstStyle/>
          <a:p>
            <a:pPr algn="ctr"/>
            <a:r>
              <a:rPr lang="en-US" dirty="0"/>
              <a:t>New era of naval warfare would not have been possible if it wasn’t for the hard work and the dedication of Hudson Valley’s manufacturing. In </a:t>
            </a:r>
            <a:r>
              <a:rPr lang="en-US" dirty="0" smtClean="0"/>
              <a:t>addition, </a:t>
            </a:r>
            <a:r>
              <a:rPr lang="en-US" dirty="0"/>
              <a:t>the building of the USS Monitor created a huge stimulation of economy within the Hudson </a:t>
            </a:r>
            <a:r>
              <a:rPr lang="en-US" dirty="0" smtClean="0"/>
              <a:t>Valley.</a:t>
            </a:r>
            <a:endParaRPr lang="en-US" dirty="0"/>
          </a:p>
          <a:p>
            <a:pPr algn="ct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00" y="3505200"/>
            <a:ext cx="5200650" cy="3057139"/>
          </a:xfrm>
          <a:prstGeom prst="rect">
            <a:avLst/>
          </a:prstGeom>
        </p:spPr>
      </p:pic>
    </p:spTree>
    <p:extLst>
      <p:ext uri="{BB962C8B-B14F-4D97-AF65-F5344CB8AC3E}">
        <p14:creationId xmlns:p14="http://schemas.microsoft.com/office/powerpoint/2010/main" val="886594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edge">
                                      <p:cBhvr>
                                        <p:cTn id="1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152400"/>
            <a:ext cx="1219200" cy="1806766"/>
          </a:xfrm>
          <a:prstGeom prst="rect">
            <a:avLst/>
          </a:prstGeom>
        </p:spPr>
      </p:pic>
      <p:sp>
        <p:nvSpPr>
          <p:cNvPr id="2" name="Title 1"/>
          <p:cNvSpPr>
            <a:spLocks noGrp="1"/>
          </p:cNvSpPr>
          <p:nvPr>
            <p:ph type="title"/>
          </p:nvPr>
        </p:nvSpPr>
        <p:spPr/>
        <p:txBody>
          <a:bodyPr/>
          <a:lstStyle/>
          <a:p>
            <a:r>
              <a:rPr lang="en-US" dirty="0" smtClean="0"/>
              <a:t>John Ericsson</a:t>
            </a:r>
            <a:endParaRPr lang="en-US" dirty="0"/>
          </a:p>
        </p:txBody>
      </p:sp>
      <p:sp>
        <p:nvSpPr>
          <p:cNvPr id="3" name="Content Placeholder 2"/>
          <p:cNvSpPr>
            <a:spLocks noGrp="1"/>
          </p:cNvSpPr>
          <p:nvPr>
            <p:ph idx="1"/>
          </p:nvPr>
        </p:nvSpPr>
        <p:spPr>
          <a:xfrm>
            <a:off x="533400" y="1981200"/>
            <a:ext cx="8229600" cy="4525963"/>
          </a:xfrm>
        </p:spPr>
        <p:txBody>
          <a:bodyPr>
            <a:normAutofit lnSpcReduction="10000"/>
          </a:bodyPr>
          <a:lstStyle/>
          <a:p>
            <a:r>
              <a:rPr lang="en-US" dirty="0"/>
              <a:t>Swedish inventor and designer, creator of the USS Monitor</a:t>
            </a:r>
          </a:p>
          <a:p>
            <a:r>
              <a:rPr lang="en-US" dirty="0"/>
              <a:t>Was a child prodigy, had designed Ironclad ships for France under Napoleon III but his designs were rejected</a:t>
            </a:r>
          </a:p>
          <a:p>
            <a:r>
              <a:rPr lang="en-US" dirty="0"/>
              <a:t>At </a:t>
            </a:r>
            <a:r>
              <a:rPr lang="en-US" dirty="0" smtClean="0"/>
              <a:t>14, </a:t>
            </a:r>
            <a:r>
              <a:rPr lang="en-US" dirty="0"/>
              <a:t>in </a:t>
            </a:r>
            <a:r>
              <a:rPr lang="en-US" dirty="0" smtClean="0"/>
              <a:t>Sweden, </a:t>
            </a:r>
            <a:r>
              <a:rPr lang="en-US" dirty="0"/>
              <a:t>he had the title of surveyor for prominent canal builders, brought his ideas over with him to England in hopes to further the success of his steam engine design. He found that his design was not compatible with England as their engines used coal as a source of energy where his designs </a:t>
            </a:r>
            <a:r>
              <a:rPr lang="en-US" dirty="0" smtClean="0"/>
              <a:t>used the </a:t>
            </a:r>
            <a:r>
              <a:rPr lang="en-US" dirty="0"/>
              <a:t>burning of wood.</a:t>
            </a:r>
          </a:p>
          <a:p>
            <a:r>
              <a:rPr lang="en-US" dirty="0"/>
              <a:t>The success of the USS Monitor led to Ericsson staying permanently in the Hudson Valley settling permanent residence in Rhinebeck NY</a:t>
            </a:r>
          </a:p>
          <a:p>
            <a:endParaRPr lang="en-US" dirty="0"/>
          </a:p>
        </p:txBody>
      </p:sp>
    </p:spTree>
    <p:extLst>
      <p:ext uri="{BB962C8B-B14F-4D97-AF65-F5344CB8AC3E}">
        <p14:creationId xmlns:p14="http://schemas.microsoft.com/office/powerpoint/2010/main" val="2234647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000"/>
                                        <p:tgtEl>
                                          <p:spTgt spid="4"/>
                                        </p:tgtEl>
                                      </p:cBhvr>
                                    </p:animEffect>
                                    <p:anim calcmode="lin" valueType="num">
                                      <p:cBhvr>
                                        <p:cTn id="15" dur="2000" fill="hold"/>
                                        <p:tgtEl>
                                          <p:spTgt spid="4"/>
                                        </p:tgtEl>
                                        <p:attrNameLst>
                                          <p:attrName>ppt_w</p:attrName>
                                        </p:attrNameLst>
                                      </p:cBhvr>
                                      <p:tavLst>
                                        <p:tav tm="0" fmla="#ppt_w*sin(2.5*pi*$)">
                                          <p:val>
                                            <p:fltVal val="0"/>
                                          </p:val>
                                        </p:tav>
                                        <p:tav tm="100000">
                                          <p:val>
                                            <p:fltVal val="1"/>
                                          </p:val>
                                        </p:tav>
                                      </p:tavLst>
                                    </p:anim>
                                    <p:anim calcmode="lin" valueType="num">
                                      <p:cBhvr>
                                        <p:cTn id="16"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fade">
                                      <p:cBhvr>
                                        <p:cTn id="28" dur="1000"/>
                                        <p:tgtEl>
                                          <p:spTgt spid="3">
                                            <p:txEl>
                                              <p:pRg st="1" end="1"/>
                                            </p:txEl>
                                          </p:spTgt>
                                        </p:tgtEl>
                                      </p:cBhvr>
                                    </p:animEffect>
                                    <p:anim calcmode="lin" valueType="num">
                                      <p:cBhvr>
                                        <p:cTn id="2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1000"/>
                                        <p:tgtEl>
                                          <p:spTgt spid="3">
                                            <p:txEl>
                                              <p:pRg st="2" end="2"/>
                                            </p:txEl>
                                          </p:spTgt>
                                        </p:tgtEl>
                                      </p:cBhvr>
                                    </p:animEffect>
                                    <p:anim calcmode="lin" valueType="num">
                                      <p:cBhvr>
                                        <p:cTn id="3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Could Ericsson be trusted?</a:t>
            </a:r>
            <a:endParaRPr lang="en-US" dirty="0"/>
          </a:p>
        </p:txBody>
      </p:sp>
      <p:sp>
        <p:nvSpPr>
          <p:cNvPr id="3" name="Content Placeholder 2"/>
          <p:cNvSpPr>
            <a:spLocks noGrp="1"/>
          </p:cNvSpPr>
          <p:nvPr>
            <p:ph idx="1"/>
          </p:nvPr>
        </p:nvSpPr>
        <p:spPr/>
        <p:txBody>
          <a:bodyPr/>
          <a:lstStyle/>
          <a:p>
            <a:r>
              <a:rPr lang="en-US" dirty="0"/>
              <a:t>His ideas were rejected by both England and France</a:t>
            </a:r>
          </a:p>
          <a:p>
            <a:r>
              <a:rPr lang="en-US" dirty="0"/>
              <a:t>Was recruited by the US Navy to design a propeller engine </a:t>
            </a:r>
            <a:endParaRPr lang="en-US" dirty="0" smtClean="0"/>
          </a:p>
          <a:p>
            <a:r>
              <a:rPr lang="en-US" dirty="0"/>
              <a:t>Was brought on to help Robert Stockton with creating the USS Princeton</a:t>
            </a:r>
          </a:p>
          <a:p>
            <a:r>
              <a:rPr lang="en-US" dirty="0"/>
              <a:t>USS Princeton’s new cannon backfired; killing Secretary of State Abel Upshur and Naval Secretary Thomas Gilmer</a:t>
            </a:r>
          </a:p>
          <a:p>
            <a:r>
              <a:rPr lang="en-US" dirty="0"/>
              <a:t> Although it was Stockton’s fault for the cannons </a:t>
            </a:r>
            <a:r>
              <a:rPr lang="en-US" dirty="0" smtClean="0"/>
              <a:t>backfire, </a:t>
            </a:r>
            <a:r>
              <a:rPr lang="en-US" dirty="0"/>
              <a:t>the Navy blamed </a:t>
            </a:r>
            <a:r>
              <a:rPr lang="en-US" dirty="0" smtClean="0"/>
              <a:t>Ericsson</a:t>
            </a:r>
            <a:endParaRPr lang="en-US" dirty="0"/>
          </a:p>
          <a:p>
            <a:endParaRPr lang="en-US"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4400" y="4495800"/>
            <a:ext cx="3048000" cy="2226068"/>
          </a:xfrm>
          <a:prstGeom prst="rect">
            <a:avLst/>
          </a:prstGeom>
        </p:spPr>
      </p:pic>
    </p:spTree>
    <p:extLst>
      <p:ext uri="{BB962C8B-B14F-4D97-AF65-F5344CB8AC3E}">
        <p14:creationId xmlns:p14="http://schemas.microsoft.com/office/powerpoint/2010/main" val="3547949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down)">
                                      <p:cBhvr>
                                        <p:cTn id="15" dur="580">
                                          <p:stCondLst>
                                            <p:cond delay="0"/>
                                          </p:stCondLst>
                                        </p:cTn>
                                        <p:tgtEl>
                                          <p:spTgt spid="3">
                                            <p:txEl>
                                              <p:pRg st="0" end="0"/>
                                            </p:txEl>
                                          </p:spTgt>
                                        </p:tgtEl>
                                      </p:cBhvr>
                                    </p:animEffect>
                                    <p:anim calcmode="lin" valueType="num">
                                      <p:cBhvr>
                                        <p:cTn id="16"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1" dur="26">
                                          <p:stCondLst>
                                            <p:cond delay="650"/>
                                          </p:stCondLst>
                                        </p:cTn>
                                        <p:tgtEl>
                                          <p:spTgt spid="3">
                                            <p:txEl>
                                              <p:pRg st="0" end="0"/>
                                            </p:txEl>
                                          </p:spTgt>
                                        </p:tgtEl>
                                      </p:cBhvr>
                                      <p:to x="100000" y="60000"/>
                                    </p:animScale>
                                    <p:animScale>
                                      <p:cBhvr>
                                        <p:cTn id="22" dur="166" decel="50000">
                                          <p:stCondLst>
                                            <p:cond delay="676"/>
                                          </p:stCondLst>
                                        </p:cTn>
                                        <p:tgtEl>
                                          <p:spTgt spid="3">
                                            <p:txEl>
                                              <p:pRg st="0" end="0"/>
                                            </p:txEl>
                                          </p:spTgt>
                                        </p:tgtEl>
                                      </p:cBhvr>
                                      <p:to x="100000" y="100000"/>
                                    </p:animScale>
                                    <p:animScale>
                                      <p:cBhvr>
                                        <p:cTn id="23" dur="26">
                                          <p:stCondLst>
                                            <p:cond delay="1312"/>
                                          </p:stCondLst>
                                        </p:cTn>
                                        <p:tgtEl>
                                          <p:spTgt spid="3">
                                            <p:txEl>
                                              <p:pRg st="0" end="0"/>
                                            </p:txEl>
                                          </p:spTgt>
                                        </p:tgtEl>
                                      </p:cBhvr>
                                      <p:to x="100000" y="80000"/>
                                    </p:animScale>
                                    <p:animScale>
                                      <p:cBhvr>
                                        <p:cTn id="24" dur="166" decel="50000">
                                          <p:stCondLst>
                                            <p:cond delay="1338"/>
                                          </p:stCondLst>
                                        </p:cTn>
                                        <p:tgtEl>
                                          <p:spTgt spid="3">
                                            <p:txEl>
                                              <p:pRg st="0" end="0"/>
                                            </p:txEl>
                                          </p:spTgt>
                                        </p:tgtEl>
                                      </p:cBhvr>
                                      <p:to x="100000" y="100000"/>
                                    </p:animScale>
                                    <p:animScale>
                                      <p:cBhvr>
                                        <p:cTn id="25" dur="26">
                                          <p:stCondLst>
                                            <p:cond delay="1642"/>
                                          </p:stCondLst>
                                        </p:cTn>
                                        <p:tgtEl>
                                          <p:spTgt spid="3">
                                            <p:txEl>
                                              <p:pRg st="0" end="0"/>
                                            </p:txEl>
                                          </p:spTgt>
                                        </p:tgtEl>
                                      </p:cBhvr>
                                      <p:to x="100000" y="90000"/>
                                    </p:animScale>
                                    <p:animScale>
                                      <p:cBhvr>
                                        <p:cTn id="26" dur="166" decel="50000">
                                          <p:stCondLst>
                                            <p:cond delay="1668"/>
                                          </p:stCondLst>
                                        </p:cTn>
                                        <p:tgtEl>
                                          <p:spTgt spid="3">
                                            <p:txEl>
                                              <p:pRg st="0" end="0"/>
                                            </p:txEl>
                                          </p:spTgt>
                                        </p:tgtEl>
                                      </p:cBhvr>
                                      <p:to x="100000" y="100000"/>
                                    </p:animScale>
                                    <p:animScale>
                                      <p:cBhvr>
                                        <p:cTn id="27" dur="26">
                                          <p:stCondLst>
                                            <p:cond delay="1808"/>
                                          </p:stCondLst>
                                        </p:cTn>
                                        <p:tgtEl>
                                          <p:spTgt spid="3">
                                            <p:txEl>
                                              <p:pRg st="0" end="0"/>
                                            </p:txEl>
                                          </p:spTgt>
                                        </p:tgtEl>
                                      </p:cBhvr>
                                      <p:to x="100000" y="95000"/>
                                    </p:animScale>
                                    <p:animScale>
                                      <p:cBhvr>
                                        <p:cTn id="28" dur="166" decel="50000">
                                          <p:stCondLst>
                                            <p:cond delay="1834"/>
                                          </p:stCondLst>
                                        </p:cTn>
                                        <p:tgtEl>
                                          <p:spTgt spid="3">
                                            <p:txEl>
                                              <p:pRg st="0" end="0"/>
                                            </p:txEl>
                                          </p:spTgt>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grpId="0" nodeType="click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animEffect transition="in" filter="wipe(down)">
                                      <p:cBhvr>
                                        <p:cTn id="33" dur="580">
                                          <p:stCondLst>
                                            <p:cond delay="0"/>
                                          </p:stCondLst>
                                        </p:cTn>
                                        <p:tgtEl>
                                          <p:spTgt spid="3">
                                            <p:txEl>
                                              <p:pRg st="1" end="1"/>
                                            </p:txEl>
                                          </p:spTgt>
                                        </p:tgtEl>
                                      </p:cBhvr>
                                    </p:animEffect>
                                    <p:anim calcmode="lin" valueType="num">
                                      <p:cBhvr>
                                        <p:cTn id="3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9" dur="26">
                                          <p:stCondLst>
                                            <p:cond delay="650"/>
                                          </p:stCondLst>
                                        </p:cTn>
                                        <p:tgtEl>
                                          <p:spTgt spid="3">
                                            <p:txEl>
                                              <p:pRg st="1" end="1"/>
                                            </p:txEl>
                                          </p:spTgt>
                                        </p:tgtEl>
                                      </p:cBhvr>
                                      <p:to x="100000" y="60000"/>
                                    </p:animScale>
                                    <p:animScale>
                                      <p:cBhvr>
                                        <p:cTn id="40" dur="166" decel="50000">
                                          <p:stCondLst>
                                            <p:cond delay="676"/>
                                          </p:stCondLst>
                                        </p:cTn>
                                        <p:tgtEl>
                                          <p:spTgt spid="3">
                                            <p:txEl>
                                              <p:pRg st="1" end="1"/>
                                            </p:txEl>
                                          </p:spTgt>
                                        </p:tgtEl>
                                      </p:cBhvr>
                                      <p:to x="100000" y="100000"/>
                                    </p:animScale>
                                    <p:animScale>
                                      <p:cBhvr>
                                        <p:cTn id="41" dur="26">
                                          <p:stCondLst>
                                            <p:cond delay="1312"/>
                                          </p:stCondLst>
                                        </p:cTn>
                                        <p:tgtEl>
                                          <p:spTgt spid="3">
                                            <p:txEl>
                                              <p:pRg st="1" end="1"/>
                                            </p:txEl>
                                          </p:spTgt>
                                        </p:tgtEl>
                                      </p:cBhvr>
                                      <p:to x="100000" y="80000"/>
                                    </p:animScale>
                                    <p:animScale>
                                      <p:cBhvr>
                                        <p:cTn id="42" dur="166" decel="50000">
                                          <p:stCondLst>
                                            <p:cond delay="1338"/>
                                          </p:stCondLst>
                                        </p:cTn>
                                        <p:tgtEl>
                                          <p:spTgt spid="3">
                                            <p:txEl>
                                              <p:pRg st="1" end="1"/>
                                            </p:txEl>
                                          </p:spTgt>
                                        </p:tgtEl>
                                      </p:cBhvr>
                                      <p:to x="100000" y="100000"/>
                                    </p:animScale>
                                    <p:animScale>
                                      <p:cBhvr>
                                        <p:cTn id="43" dur="26">
                                          <p:stCondLst>
                                            <p:cond delay="1642"/>
                                          </p:stCondLst>
                                        </p:cTn>
                                        <p:tgtEl>
                                          <p:spTgt spid="3">
                                            <p:txEl>
                                              <p:pRg st="1" end="1"/>
                                            </p:txEl>
                                          </p:spTgt>
                                        </p:tgtEl>
                                      </p:cBhvr>
                                      <p:to x="100000" y="90000"/>
                                    </p:animScale>
                                    <p:animScale>
                                      <p:cBhvr>
                                        <p:cTn id="44" dur="166" decel="50000">
                                          <p:stCondLst>
                                            <p:cond delay="1668"/>
                                          </p:stCondLst>
                                        </p:cTn>
                                        <p:tgtEl>
                                          <p:spTgt spid="3">
                                            <p:txEl>
                                              <p:pRg st="1" end="1"/>
                                            </p:txEl>
                                          </p:spTgt>
                                        </p:tgtEl>
                                      </p:cBhvr>
                                      <p:to x="100000" y="100000"/>
                                    </p:animScale>
                                    <p:animScale>
                                      <p:cBhvr>
                                        <p:cTn id="45" dur="26">
                                          <p:stCondLst>
                                            <p:cond delay="1808"/>
                                          </p:stCondLst>
                                        </p:cTn>
                                        <p:tgtEl>
                                          <p:spTgt spid="3">
                                            <p:txEl>
                                              <p:pRg st="1" end="1"/>
                                            </p:txEl>
                                          </p:spTgt>
                                        </p:tgtEl>
                                      </p:cBhvr>
                                      <p:to x="100000" y="95000"/>
                                    </p:animScale>
                                    <p:animScale>
                                      <p:cBhvr>
                                        <p:cTn id="46" dur="166" decel="50000">
                                          <p:stCondLst>
                                            <p:cond delay="1834"/>
                                          </p:stCondLst>
                                        </p:cTn>
                                        <p:tgtEl>
                                          <p:spTgt spid="3">
                                            <p:txEl>
                                              <p:pRg st="1" end="1"/>
                                            </p:txEl>
                                          </p:spTgt>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26" presetClass="entr" presetSubtype="0" fill="hold" grpId="0" nodeType="clickEffect">
                                  <p:stCondLst>
                                    <p:cond delay="0"/>
                                  </p:stCondLst>
                                  <p:childTnLst>
                                    <p:set>
                                      <p:cBhvr>
                                        <p:cTn id="50" dur="1" fill="hold">
                                          <p:stCondLst>
                                            <p:cond delay="0"/>
                                          </p:stCondLst>
                                        </p:cTn>
                                        <p:tgtEl>
                                          <p:spTgt spid="3">
                                            <p:txEl>
                                              <p:pRg st="2" end="2"/>
                                            </p:txEl>
                                          </p:spTgt>
                                        </p:tgtEl>
                                        <p:attrNameLst>
                                          <p:attrName>style.visibility</p:attrName>
                                        </p:attrNameLst>
                                      </p:cBhvr>
                                      <p:to>
                                        <p:strVal val="visible"/>
                                      </p:to>
                                    </p:set>
                                    <p:animEffect transition="in" filter="wipe(down)">
                                      <p:cBhvr>
                                        <p:cTn id="51" dur="580">
                                          <p:stCondLst>
                                            <p:cond delay="0"/>
                                          </p:stCondLst>
                                        </p:cTn>
                                        <p:tgtEl>
                                          <p:spTgt spid="3">
                                            <p:txEl>
                                              <p:pRg st="2" end="2"/>
                                            </p:txEl>
                                          </p:spTgt>
                                        </p:tgtEl>
                                      </p:cBhvr>
                                    </p:animEffect>
                                    <p:anim calcmode="lin" valueType="num">
                                      <p:cBhvr>
                                        <p:cTn id="52"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7" dur="26">
                                          <p:stCondLst>
                                            <p:cond delay="650"/>
                                          </p:stCondLst>
                                        </p:cTn>
                                        <p:tgtEl>
                                          <p:spTgt spid="3">
                                            <p:txEl>
                                              <p:pRg st="2" end="2"/>
                                            </p:txEl>
                                          </p:spTgt>
                                        </p:tgtEl>
                                      </p:cBhvr>
                                      <p:to x="100000" y="60000"/>
                                    </p:animScale>
                                    <p:animScale>
                                      <p:cBhvr>
                                        <p:cTn id="58" dur="166" decel="50000">
                                          <p:stCondLst>
                                            <p:cond delay="676"/>
                                          </p:stCondLst>
                                        </p:cTn>
                                        <p:tgtEl>
                                          <p:spTgt spid="3">
                                            <p:txEl>
                                              <p:pRg st="2" end="2"/>
                                            </p:txEl>
                                          </p:spTgt>
                                        </p:tgtEl>
                                      </p:cBhvr>
                                      <p:to x="100000" y="100000"/>
                                    </p:animScale>
                                    <p:animScale>
                                      <p:cBhvr>
                                        <p:cTn id="59" dur="26">
                                          <p:stCondLst>
                                            <p:cond delay="1312"/>
                                          </p:stCondLst>
                                        </p:cTn>
                                        <p:tgtEl>
                                          <p:spTgt spid="3">
                                            <p:txEl>
                                              <p:pRg st="2" end="2"/>
                                            </p:txEl>
                                          </p:spTgt>
                                        </p:tgtEl>
                                      </p:cBhvr>
                                      <p:to x="100000" y="80000"/>
                                    </p:animScale>
                                    <p:animScale>
                                      <p:cBhvr>
                                        <p:cTn id="60" dur="166" decel="50000">
                                          <p:stCondLst>
                                            <p:cond delay="1338"/>
                                          </p:stCondLst>
                                        </p:cTn>
                                        <p:tgtEl>
                                          <p:spTgt spid="3">
                                            <p:txEl>
                                              <p:pRg st="2" end="2"/>
                                            </p:txEl>
                                          </p:spTgt>
                                        </p:tgtEl>
                                      </p:cBhvr>
                                      <p:to x="100000" y="100000"/>
                                    </p:animScale>
                                    <p:animScale>
                                      <p:cBhvr>
                                        <p:cTn id="61" dur="26">
                                          <p:stCondLst>
                                            <p:cond delay="1642"/>
                                          </p:stCondLst>
                                        </p:cTn>
                                        <p:tgtEl>
                                          <p:spTgt spid="3">
                                            <p:txEl>
                                              <p:pRg st="2" end="2"/>
                                            </p:txEl>
                                          </p:spTgt>
                                        </p:tgtEl>
                                      </p:cBhvr>
                                      <p:to x="100000" y="90000"/>
                                    </p:animScale>
                                    <p:animScale>
                                      <p:cBhvr>
                                        <p:cTn id="62" dur="166" decel="50000">
                                          <p:stCondLst>
                                            <p:cond delay="1668"/>
                                          </p:stCondLst>
                                        </p:cTn>
                                        <p:tgtEl>
                                          <p:spTgt spid="3">
                                            <p:txEl>
                                              <p:pRg st="2" end="2"/>
                                            </p:txEl>
                                          </p:spTgt>
                                        </p:tgtEl>
                                      </p:cBhvr>
                                      <p:to x="100000" y="100000"/>
                                    </p:animScale>
                                    <p:animScale>
                                      <p:cBhvr>
                                        <p:cTn id="63" dur="26">
                                          <p:stCondLst>
                                            <p:cond delay="1808"/>
                                          </p:stCondLst>
                                        </p:cTn>
                                        <p:tgtEl>
                                          <p:spTgt spid="3">
                                            <p:txEl>
                                              <p:pRg st="2" end="2"/>
                                            </p:txEl>
                                          </p:spTgt>
                                        </p:tgtEl>
                                      </p:cBhvr>
                                      <p:to x="100000" y="95000"/>
                                    </p:animScale>
                                    <p:animScale>
                                      <p:cBhvr>
                                        <p:cTn id="64" dur="166" decel="50000">
                                          <p:stCondLst>
                                            <p:cond delay="1834"/>
                                          </p:stCondLst>
                                        </p:cTn>
                                        <p:tgtEl>
                                          <p:spTgt spid="3">
                                            <p:txEl>
                                              <p:pRg st="2" end="2"/>
                                            </p:txEl>
                                          </p:spTgt>
                                        </p:tgtEl>
                                      </p:cBhvr>
                                      <p:to x="100000" y="100000"/>
                                    </p:animScale>
                                  </p:childTnLst>
                                </p:cTn>
                              </p:par>
                            </p:childTnLst>
                          </p:cTn>
                        </p:par>
                      </p:childTnLst>
                    </p:cTn>
                  </p:par>
                  <p:par>
                    <p:cTn id="65" fill="hold">
                      <p:stCondLst>
                        <p:cond delay="indefinite"/>
                      </p:stCondLst>
                      <p:childTnLst>
                        <p:par>
                          <p:cTn id="66" fill="hold">
                            <p:stCondLst>
                              <p:cond delay="0"/>
                            </p:stCondLst>
                            <p:childTnLst>
                              <p:par>
                                <p:cTn id="67" presetID="26" presetClass="entr" presetSubtype="0" fill="hold" grpId="0" nodeType="clickEffect">
                                  <p:stCondLst>
                                    <p:cond delay="0"/>
                                  </p:stCondLst>
                                  <p:childTnLst>
                                    <p:set>
                                      <p:cBhvr>
                                        <p:cTn id="68" dur="1" fill="hold">
                                          <p:stCondLst>
                                            <p:cond delay="0"/>
                                          </p:stCondLst>
                                        </p:cTn>
                                        <p:tgtEl>
                                          <p:spTgt spid="3">
                                            <p:txEl>
                                              <p:pRg st="3" end="3"/>
                                            </p:txEl>
                                          </p:spTgt>
                                        </p:tgtEl>
                                        <p:attrNameLst>
                                          <p:attrName>style.visibility</p:attrName>
                                        </p:attrNameLst>
                                      </p:cBhvr>
                                      <p:to>
                                        <p:strVal val="visible"/>
                                      </p:to>
                                    </p:set>
                                    <p:animEffect transition="in" filter="wipe(down)">
                                      <p:cBhvr>
                                        <p:cTn id="69" dur="580">
                                          <p:stCondLst>
                                            <p:cond delay="0"/>
                                          </p:stCondLst>
                                        </p:cTn>
                                        <p:tgtEl>
                                          <p:spTgt spid="3">
                                            <p:txEl>
                                              <p:pRg st="3" end="3"/>
                                            </p:txEl>
                                          </p:spTgt>
                                        </p:tgtEl>
                                      </p:cBhvr>
                                    </p:animEffect>
                                    <p:anim calcmode="lin" valueType="num">
                                      <p:cBhvr>
                                        <p:cTn id="70"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75" dur="26">
                                          <p:stCondLst>
                                            <p:cond delay="650"/>
                                          </p:stCondLst>
                                        </p:cTn>
                                        <p:tgtEl>
                                          <p:spTgt spid="3">
                                            <p:txEl>
                                              <p:pRg st="3" end="3"/>
                                            </p:txEl>
                                          </p:spTgt>
                                        </p:tgtEl>
                                      </p:cBhvr>
                                      <p:to x="100000" y="60000"/>
                                    </p:animScale>
                                    <p:animScale>
                                      <p:cBhvr>
                                        <p:cTn id="76" dur="166" decel="50000">
                                          <p:stCondLst>
                                            <p:cond delay="676"/>
                                          </p:stCondLst>
                                        </p:cTn>
                                        <p:tgtEl>
                                          <p:spTgt spid="3">
                                            <p:txEl>
                                              <p:pRg st="3" end="3"/>
                                            </p:txEl>
                                          </p:spTgt>
                                        </p:tgtEl>
                                      </p:cBhvr>
                                      <p:to x="100000" y="100000"/>
                                    </p:animScale>
                                    <p:animScale>
                                      <p:cBhvr>
                                        <p:cTn id="77" dur="26">
                                          <p:stCondLst>
                                            <p:cond delay="1312"/>
                                          </p:stCondLst>
                                        </p:cTn>
                                        <p:tgtEl>
                                          <p:spTgt spid="3">
                                            <p:txEl>
                                              <p:pRg st="3" end="3"/>
                                            </p:txEl>
                                          </p:spTgt>
                                        </p:tgtEl>
                                      </p:cBhvr>
                                      <p:to x="100000" y="80000"/>
                                    </p:animScale>
                                    <p:animScale>
                                      <p:cBhvr>
                                        <p:cTn id="78" dur="166" decel="50000">
                                          <p:stCondLst>
                                            <p:cond delay="1338"/>
                                          </p:stCondLst>
                                        </p:cTn>
                                        <p:tgtEl>
                                          <p:spTgt spid="3">
                                            <p:txEl>
                                              <p:pRg st="3" end="3"/>
                                            </p:txEl>
                                          </p:spTgt>
                                        </p:tgtEl>
                                      </p:cBhvr>
                                      <p:to x="100000" y="100000"/>
                                    </p:animScale>
                                    <p:animScale>
                                      <p:cBhvr>
                                        <p:cTn id="79" dur="26">
                                          <p:stCondLst>
                                            <p:cond delay="1642"/>
                                          </p:stCondLst>
                                        </p:cTn>
                                        <p:tgtEl>
                                          <p:spTgt spid="3">
                                            <p:txEl>
                                              <p:pRg st="3" end="3"/>
                                            </p:txEl>
                                          </p:spTgt>
                                        </p:tgtEl>
                                      </p:cBhvr>
                                      <p:to x="100000" y="90000"/>
                                    </p:animScale>
                                    <p:animScale>
                                      <p:cBhvr>
                                        <p:cTn id="80" dur="166" decel="50000">
                                          <p:stCondLst>
                                            <p:cond delay="1668"/>
                                          </p:stCondLst>
                                        </p:cTn>
                                        <p:tgtEl>
                                          <p:spTgt spid="3">
                                            <p:txEl>
                                              <p:pRg st="3" end="3"/>
                                            </p:txEl>
                                          </p:spTgt>
                                        </p:tgtEl>
                                      </p:cBhvr>
                                      <p:to x="100000" y="100000"/>
                                    </p:animScale>
                                    <p:animScale>
                                      <p:cBhvr>
                                        <p:cTn id="81" dur="26">
                                          <p:stCondLst>
                                            <p:cond delay="1808"/>
                                          </p:stCondLst>
                                        </p:cTn>
                                        <p:tgtEl>
                                          <p:spTgt spid="3">
                                            <p:txEl>
                                              <p:pRg st="3" end="3"/>
                                            </p:txEl>
                                          </p:spTgt>
                                        </p:tgtEl>
                                      </p:cBhvr>
                                      <p:to x="100000" y="95000"/>
                                    </p:animScale>
                                    <p:animScale>
                                      <p:cBhvr>
                                        <p:cTn id="82" dur="166" decel="50000">
                                          <p:stCondLst>
                                            <p:cond delay="1834"/>
                                          </p:stCondLst>
                                        </p:cTn>
                                        <p:tgtEl>
                                          <p:spTgt spid="3">
                                            <p:txEl>
                                              <p:pRg st="3" end="3"/>
                                            </p:txEl>
                                          </p:spTgt>
                                        </p:tgtEl>
                                      </p:cBhvr>
                                      <p:to x="100000" y="100000"/>
                                    </p:animScale>
                                  </p:childTnLst>
                                </p:cTn>
                              </p:par>
                            </p:childTnLst>
                          </p:cTn>
                        </p:par>
                      </p:childTnLst>
                    </p:cTn>
                  </p:par>
                  <p:par>
                    <p:cTn id="83" fill="hold">
                      <p:stCondLst>
                        <p:cond delay="indefinite"/>
                      </p:stCondLst>
                      <p:childTnLst>
                        <p:par>
                          <p:cTn id="84" fill="hold">
                            <p:stCondLst>
                              <p:cond delay="0"/>
                            </p:stCondLst>
                            <p:childTnLst>
                              <p:par>
                                <p:cTn id="85" presetID="26" presetClass="entr" presetSubtype="0" fill="hold" grpId="0" nodeType="clickEffect">
                                  <p:stCondLst>
                                    <p:cond delay="0"/>
                                  </p:stCondLst>
                                  <p:childTnLst>
                                    <p:set>
                                      <p:cBhvr>
                                        <p:cTn id="86" dur="1" fill="hold">
                                          <p:stCondLst>
                                            <p:cond delay="0"/>
                                          </p:stCondLst>
                                        </p:cTn>
                                        <p:tgtEl>
                                          <p:spTgt spid="3">
                                            <p:txEl>
                                              <p:pRg st="4" end="4"/>
                                            </p:txEl>
                                          </p:spTgt>
                                        </p:tgtEl>
                                        <p:attrNameLst>
                                          <p:attrName>style.visibility</p:attrName>
                                        </p:attrNameLst>
                                      </p:cBhvr>
                                      <p:to>
                                        <p:strVal val="visible"/>
                                      </p:to>
                                    </p:set>
                                    <p:animEffect transition="in" filter="wipe(down)">
                                      <p:cBhvr>
                                        <p:cTn id="87" dur="580">
                                          <p:stCondLst>
                                            <p:cond delay="0"/>
                                          </p:stCondLst>
                                        </p:cTn>
                                        <p:tgtEl>
                                          <p:spTgt spid="3">
                                            <p:txEl>
                                              <p:pRg st="4" end="4"/>
                                            </p:txEl>
                                          </p:spTgt>
                                        </p:tgtEl>
                                      </p:cBhvr>
                                    </p:animEffect>
                                    <p:anim calcmode="lin" valueType="num">
                                      <p:cBhvr>
                                        <p:cTn id="88"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93" dur="26">
                                          <p:stCondLst>
                                            <p:cond delay="650"/>
                                          </p:stCondLst>
                                        </p:cTn>
                                        <p:tgtEl>
                                          <p:spTgt spid="3">
                                            <p:txEl>
                                              <p:pRg st="4" end="4"/>
                                            </p:txEl>
                                          </p:spTgt>
                                        </p:tgtEl>
                                      </p:cBhvr>
                                      <p:to x="100000" y="60000"/>
                                    </p:animScale>
                                    <p:animScale>
                                      <p:cBhvr>
                                        <p:cTn id="94" dur="166" decel="50000">
                                          <p:stCondLst>
                                            <p:cond delay="676"/>
                                          </p:stCondLst>
                                        </p:cTn>
                                        <p:tgtEl>
                                          <p:spTgt spid="3">
                                            <p:txEl>
                                              <p:pRg st="4" end="4"/>
                                            </p:txEl>
                                          </p:spTgt>
                                        </p:tgtEl>
                                      </p:cBhvr>
                                      <p:to x="100000" y="100000"/>
                                    </p:animScale>
                                    <p:animScale>
                                      <p:cBhvr>
                                        <p:cTn id="95" dur="26">
                                          <p:stCondLst>
                                            <p:cond delay="1312"/>
                                          </p:stCondLst>
                                        </p:cTn>
                                        <p:tgtEl>
                                          <p:spTgt spid="3">
                                            <p:txEl>
                                              <p:pRg st="4" end="4"/>
                                            </p:txEl>
                                          </p:spTgt>
                                        </p:tgtEl>
                                      </p:cBhvr>
                                      <p:to x="100000" y="80000"/>
                                    </p:animScale>
                                    <p:animScale>
                                      <p:cBhvr>
                                        <p:cTn id="96" dur="166" decel="50000">
                                          <p:stCondLst>
                                            <p:cond delay="1338"/>
                                          </p:stCondLst>
                                        </p:cTn>
                                        <p:tgtEl>
                                          <p:spTgt spid="3">
                                            <p:txEl>
                                              <p:pRg st="4" end="4"/>
                                            </p:txEl>
                                          </p:spTgt>
                                        </p:tgtEl>
                                      </p:cBhvr>
                                      <p:to x="100000" y="100000"/>
                                    </p:animScale>
                                    <p:animScale>
                                      <p:cBhvr>
                                        <p:cTn id="97" dur="26">
                                          <p:stCondLst>
                                            <p:cond delay="1642"/>
                                          </p:stCondLst>
                                        </p:cTn>
                                        <p:tgtEl>
                                          <p:spTgt spid="3">
                                            <p:txEl>
                                              <p:pRg st="4" end="4"/>
                                            </p:txEl>
                                          </p:spTgt>
                                        </p:tgtEl>
                                      </p:cBhvr>
                                      <p:to x="100000" y="90000"/>
                                    </p:animScale>
                                    <p:animScale>
                                      <p:cBhvr>
                                        <p:cTn id="98" dur="166" decel="50000">
                                          <p:stCondLst>
                                            <p:cond delay="1668"/>
                                          </p:stCondLst>
                                        </p:cTn>
                                        <p:tgtEl>
                                          <p:spTgt spid="3">
                                            <p:txEl>
                                              <p:pRg st="4" end="4"/>
                                            </p:txEl>
                                          </p:spTgt>
                                        </p:tgtEl>
                                      </p:cBhvr>
                                      <p:to x="100000" y="100000"/>
                                    </p:animScale>
                                    <p:animScale>
                                      <p:cBhvr>
                                        <p:cTn id="99" dur="26">
                                          <p:stCondLst>
                                            <p:cond delay="1808"/>
                                          </p:stCondLst>
                                        </p:cTn>
                                        <p:tgtEl>
                                          <p:spTgt spid="3">
                                            <p:txEl>
                                              <p:pRg st="4" end="4"/>
                                            </p:txEl>
                                          </p:spTgt>
                                        </p:tgtEl>
                                      </p:cBhvr>
                                      <p:to x="100000" y="95000"/>
                                    </p:animScale>
                                    <p:animScale>
                                      <p:cBhvr>
                                        <p:cTn id="100" dur="166" decel="50000">
                                          <p:stCondLst>
                                            <p:cond delay="1834"/>
                                          </p:stCondLst>
                                        </p:cTn>
                                        <p:tgtEl>
                                          <p:spTgt spid="3">
                                            <p:txEl>
                                              <p:pRg st="4" end="4"/>
                                            </p:txEl>
                                          </p:spTgt>
                                        </p:tgtEl>
                                      </p:cBhvr>
                                      <p:to x="100000" y="100000"/>
                                    </p:animScale>
                                  </p:childTnLst>
                                </p:cTn>
                              </p:par>
                            </p:childTnLst>
                          </p:cTn>
                        </p:par>
                      </p:childTnLst>
                    </p:cTn>
                  </p:par>
                  <p:par>
                    <p:cTn id="101" fill="hold">
                      <p:stCondLst>
                        <p:cond delay="indefinite"/>
                      </p:stCondLst>
                      <p:childTnLst>
                        <p:par>
                          <p:cTn id="102" fill="hold">
                            <p:stCondLst>
                              <p:cond delay="0"/>
                            </p:stCondLst>
                            <p:childTnLst>
                              <p:par>
                                <p:cTn id="103" presetID="15" presetClass="entr" presetSubtype="0" fill="hold" nodeType="clickEffect">
                                  <p:stCondLst>
                                    <p:cond delay="0"/>
                                  </p:stCondLst>
                                  <p:childTnLst>
                                    <p:set>
                                      <p:cBhvr>
                                        <p:cTn id="104" dur="1" fill="hold">
                                          <p:stCondLst>
                                            <p:cond delay="0"/>
                                          </p:stCondLst>
                                        </p:cTn>
                                        <p:tgtEl>
                                          <p:spTgt spid="4"/>
                                        </p:tgtEl>
                                        <p:attrNameLst>
                                          <p:attrName>style.visibility</p:attrName>
                                        </p:attrNameLst>
                                      </p:cBhvr>
                                      <p:to>
                                        <p:strVal val="visible"/>
                                      </p:to>
                                    </p:set>
                                    <p:anim calcmode="lin" valueType="num">
                                      <p:cBhvr>
                                        <p:cTn id="105" dur="1000" fill="hold"/>
                                        <p:tgtEl>
                                          <p:spTgt spid="4"/>
                                        </p:tgtEl>
                                        <p:attrNameLst>
                                          <p:attrName>ppt_w</p:attrName>
                                        </p:attrNameLst>
                                      </p:cBhvr>
                                      <p:tavLst>
                                        <p:tav tm="0">
                                          <p:val>
                                            <p:fltVal val="0"/>
                                          </p:val>
                                        </p:tav>
                                        <p:tav tm="100000">
                                          <p:val>
                                            <p:strVal val="#ppt_w"/>
                                          </p:val>
                                        </p:tav>
                                      </p:tavLst>
                                    </p:anim>
                                    <p:anim calcmode="lin" valueType="num">
                                      <p:cBhvr>
                                        <p:cTn id="106" dur="1000" fill="hold"/>
                                        <p:tgtEl>
                                          <p:spTgt spid="4"/>
                                        </p:tgtEl>
                                        <p:attrNameLst>
                                          <p:attrName>ppt_h</p:attrName>
                                        </p:attrNameLst>
                                      </p:cBhvr>
                                      <p:tavLst>
                                        <p:tav tm="0">
                                          <p:val>
                                            <p:fltVal val="0"/>
                                          </p:val>
                                        </p:tav>
                                        <p:tav tm="100000">
                                          <p:val>
                                            <p:strVal val="#ppt_h"/>
                                          </p:val>
                                        </p:tav>
                                      </p:tavLst>
                                    </p:anim>
                                    <p:anim calcmode="lin" valueType="num">
                                      <p:cBhvr>
                                        <p:cTn id="107"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8"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effectLst/>
              </a:rPr>
              <a:t>Convincing the </a:t>
            </a:r>
            <a:r>
              <a:rPr lang="en-US" b="1" dirty="0" smtClean="0">
                <a:effectLst/>
              </a:rPr>
              <a:t>Navy</a:t>
            </a:r>
            <a:endParaRPr lang="en-US" dirty="0"/>
          </a:p>
        </p:txBody>
      </p:sp>
      <p:sp>
        <p:nvSpPr>
          <p:cNvPr id="3" name="Content Placeholder 2"/>
          <p:cNvSpPr>
            <a:spLocks noGrp="1"/>
          </p:cNvSpPr>
          <p:nvPr>
            <p:ph idx="1"/>
          </p:nvPr>
        </p:nvSpPr>
        <p:spPr/>
        <p:txBody>
          <a:bodyPr>
            <a:normAutofit fontScale="92500"/>
          </a:bodyPr>
          <a:lstStyle/>
          <a:p>
            <a:r>
              <a:rPr lang="en-US" dirty="0"/>
              <a:t>Rensselaer and Albany Iron Works pitched the design of the USS Monitor with John Ericsson to President Abraham Lincoln</a:t>
            </a:r>
          </a:p>
          <a:p>
            <a:r>
              <a:rPr lang="en-US" dirty="0"/>
              <a:t>Ericsson’s experience with iron ships designs in Europe made a big impression on the financiers</a:t>
            </a:r>
          </a:p>
          <a:p>
            <a:r>
              <a:rPr lang="en-US" dirty="0"/>
              <a:t>Cornelius Bushnell persuaded Troy’s steel manufacturers to get on board with Ericsson’s project; Bushnell used his pull to secure a letter of recommendation from the Governor of New York</a:t>
            </a:r>
          </a:p>
          <a:p>
            <a:r>
              <a:rPr lang="en-US" dirty="0"/>
              <a:t>The Navy still wasn’t convinced of Ericsson because of his history with the USS Princeton but having full endorsement of Abraham Lincoln, the USS Monitor began production in January of 1862 </a:t>
            </a:r>
          </a:p>
          <a:p>
            <a:endParaRPr lang="en-US" dirty="0"/>
          </a:p>
        </p:txBody>
      </p:sp>
    </p:spTree>
    <p:extLst>
      <p:ext uri="{BB962C8B-B14F-4D97-AF65-F5344CB8AC3E}">
        <p14:creationId xmlns:p14="http://schemas.microsoft.com/office/powerpoint/2010/main" val="1218142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5" presetClass="entr" presetSubtype="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7"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8"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9"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0" fill="hold">
                      <p:stCondLst>
                        <p:cond delay="indefinite"/>
                      </p:stCondLst>
                      <p:childTnLst>
                        <p:par>
                          <p:cTn id="21" fill="hold">
                            <p:stCondLst>
                              <p:cond delay="0"/>
                            </p:stCondLst>
                            <p:childTnLst>
                              <p:par>
                                <p:cTn id="22" presetID="15" presetClass="entr" presetSubtype="0"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 calcmode="lin" valueType="num">
                                      <p:cBhvr>
                                        <p:cTn id="24"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5"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6" dur="1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7" dur="1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8" fill="hold">
                      <p:stCondLst>
                        <p:cond delay="indefinite"/>
                      </p:stCondLst>
                      <p:childTnLst>
                        <p:par>
                          <p:cTn id="29" fill="hold">
                            <p:stCondLst>
                              <p:cond delay="0"/>
                            </p:stCondLst>
                            <p:childTnLst>
                              <p:par>
                                <p:cTn id="30" presetID="15" presetClass="entr" presetSubtype="0" fill="hold" grpId="0"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 calcmode="lin" valueType="num">
                                      <p:cBhvr>
                                        <p:cTn id="32"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3"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4" dur="1000" fill="hold"/>
                                        <p:tgtEl>
                                          <p:spTgt spid="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35" dur="1000" fill="hold"/>
                                        <p:tgtEl>
                                          <p:spTgt spid="3">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6" fill="hold">
                      <p:stCondLst>
                        <p:cond delay="indefinite"/>
                      </p:stCondLst>
                      <p:childTnLst>
                        <p:par>
                          <p:cTn id="37" fill="hold">
                            <p:stCondLst>
                              <p:cond delay="0"/>
                            </p:stCondLst>
                            <p:childTnLst>
                              <p:par>
                                <p:cTn id="38" presetID="15" presetClass="entr" presetSubtype="0" fill="hold" grpId="0" nodeType="click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 calcmode="lin" valueType="num">
                                      <p:cBhvr>
                                        <p:cTn id="40"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41"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42" dur="1000" fill="hold"/>
                                        <p:tgtEl>
                                          <p:spTgt spid="3">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43" dur="1000" fill="hold"/>
                                        <p:tgtEl>
                                          <p:spTgt spid="3">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effectLst/>
              </a:rPr>
              <a:t/>
            </a:r>
            <a:br>
              <a:rPr lang="en-US" sz="3600" b="1" dirty="0" smtClean="0">
                <a:effectLst/>
              </a:rPr>
            </a:br>
            <a:r>
              <a:rPr lang="en-US" sz="3600" b="1" dirty="0" smtClean="0">
                <a:effectLst/>
              </a:rPr>
              <a:t>Economic </a:t>
            </a:r>
            <a:r>
              <a:rPr lang="en-US" sz="3600" b="1" dirty="0">
                <a:effectLst/>
              </a:rPr>
              <a:t>Contributions to the Hudson Valley</a:t>
            </a:r>
            <a:r>
              <a:rPr lang="en-US" sz="3600" dirty="0">
                <a:effectLst/>
              </a:rPr>
              <a:t/>
            </a:r>
            <a:br>
              <a:rPr lang="en-US" sz="3600" dirty="0">
                <a:effectLst/>
              </a:rPr>
            </a:br>
            <a:endParaRPr lang="en-US" sz="3600" dirty="0"/>
          </a:p>
        </p:txBody>
      </p:sp>
      <p:sp>
        <p:nvSpPr>
          <p:cNvPr id="3" name="Content Placeholder 2"/>
          <p:cNvSpPr>
            <a:spLocks noGrp="1"/>
          </p:cNvSpPr>
          <p:nvPr>
            <p:ph idx="1"/>
          </p:nvPr>
        </p:nvSpPr>
        <p:spPr/>
        <p:txBody>
          <a:bodyPr>
            <a:normAutofit fontScale="92500" lnSpcReduction="10000"/>
          </a:bodyPr>
          <a:lstStyle/>
          <a:p>
            <a:r>
              <a:rPr lang="en-US" dirty="0"/>
              <a:t>Albany Iron Works built the deck plates, the hull skirt, and the angle iron for the frame</a:t>
            </a:r>
          </a:p>
          <a:p>
            <a:r>
              <a:rPr lang="en-US" dirty="0"/>
              <a:t>Rensselaer Iron Works made the rivets and the bar iron for the pilothouse</a:t>
            </a:r>
          </a:p>
          <a:p>
            <a:r>
              <a:rPr lang="en-US" dirty="0"/>
              <a:t>All of these companies promised that they could complete the task at hand in 100 days, something that hadn’t been done before up in the Hudson Valley</a:t>
            </a:r>
          </a:p>
          <a:p>
            <a:r>
              <a:rPr lang="en-US" dirty="0"/>
              <a:t>On top of creating the USS Monitor, the Hudson Valley produced 8 tons of steel a day to help the North in creating cannons</a:t>
            </a:r>
          </a:p>
          <a:p>
            <a:r>
              <a:rPr lang="en-US" dirty="0"/>
              <a:t>An innovation that brought a great deal of wealth to the Hudson Valley were “solid-lip railroad chairs” that were used to help repair many of the destroyed railroads in the border states of the Civil War, these were churned out by the thousands.</a:t>
            </a:r>
          </a:p>
          <a:p>
            <a:endParaRPr lang="en-US" dirty="0"/>
          </a:p>
        </p:txBody>
      </p:sp>
    </p:spTree>
    <p:extLst>
      <p:ext uri="{BB962C8B-B14F-4D97-AF65-F5344CB8AC3E}">
        <p14:creationId xmlns:p14="http://schemas.microsoft.com/office/powerpoint/2010/main" val="1858069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80">
                                          <p:stCondLst>
                                            <p:cond delay="0"/>
                                          </p:stCondLst>
                                        </p:cTn>
                                        <p:tgtEl>
                                          <p:spTgt spid="3">
                                            <p:txEl>
                                              <p:pRg st="0" end="0"/>
                                            </p:txEl>
                                          </p:spTgt>
                                        </p:tgtEl>
                                      </p:cBhvr>
                                    </p:animEffect>
                                    <p:anim calcmode="lin" valueType="num">
                                      <p:cBhvr>
                                        <p:cTn id="15"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xEl>
                                              <p:pRg st="0" end="0"/>
                                            </p:txEl>
                                          </p:spTgt>
                                        </p:tgtEl>
                                      </p:cBhvr>
                                      <p:to x="100000" y="60000"/>
                                    </p:animScale>
                                    <p:animScale>
                                      <p:cBhvr>
                                        <p:cTn id="21" dur="166" decel="50000">
                                          <p:stCondLst>
                                            <p:cond delay="676"/>
                                          </p:stCondLst>
                                        </p:cTn>
                                        <p:tgtEl>
                                          <p:spTgt spid="3">
                                            <p:txEl>
                                              <p:pRg st="0" end="0"/>
                                            </p:txEl>
                                          </p:spTgt>
                                        </p:tgtEl>
                                      </p:cBhvr>
                                      <p:to x="100000" y="100000"/>
                                    </p:animScale>
                                    <p:animScale>
                                      <p:cBhvr>
                                        <p:cTn id="22" dur="26">
                                          <p:stCondLst>
                                            <p:cond delay="1312"/>
                                          </p:stCondLst>
                                        </p:cTn>
                                        <p:tgtEl>
                                          <p:spTgt spid="3">
                                            <p:txEl>
                                              <p:pRg st="0" end="0"/>
                                            </p:txEl>
                                          </p:spTgt>
                                        </p:tgtEl>
                                      </p:cBhvr>
                                      <p:to x="100000" y="80000"/>
                                    </p:animScale>
                                    <p:animScale>
                                      <p:cBhvr>
                                        <p:cTn id="23" dur="166" decel="50000">
                                          <p:stCondLst>
                                            <p:cond delay="1338"/>
                                          </p:stCondLst>
                                        </p:cTn>
                                        <p:tgtEl>
                                          <p:spTgt spid="3">
                                            <p:txEl>
                                              <p:pRg st="0" end="0"/>
                                            </p:txEl>
                                          </p:spTgt>
                                        </p:tgtEl>
                                      </p:cBhvr>
                                      <p:to x="100000" y="100000"/>
                                    </p:animScale>
                                    <p:animScale>
                                      <p:cBhvr>
                                        <p:cTn id="24" dur="26">
                                          <p:stCondLst>
                                            <p:cond delay="1642"/>
                                          </p:stCondLst>
                                        </p:cTn>
                                        <p:tgtEl>
                                          <p:spTgt spid="3">
                                            <p:txEl>
                                              <p:pRg st="0" end="0"/>
                                            </p:txEl>
                                          </p:spTgt>
                                        </p:tgtEl>
                                      </p:cBhvr>
                                      <p:to x="100000" y="90000"/>
                                    </p:animScale>
                                    <p:animScale>
                                      <p:cBhvr>
                                        <p:cTn id="25" dur="166" decel="50000">
                                          <p:stCondLst>
                                            <p:cond delay="1668"/>
                                          </p:stCondLst>
                                        </p:cTn>
                                        <p:tgtEl>
                                          <p:spTgt spid="3">
                                            <p:txEl>
                                              <p:pRg st="0" end="0"/>
                                            </p:txEl>
                                          </p:spTgt>
                                        </p:tgtEl>
                                      </p:cBhvr>
                                      <p:to x="100000" y="100000"/>
                                    </p:animScale>
                                    <p:animScale>
                                      <p:cBhvr>
                                        <p:cTn id="26" dur="26">
                                          <p:stCondLst>
                                            <p:cond delay="1808"/>
                                          </p:stCondLst>
                                        </p:cTn>
                                        <p:tgtEl>
                                          <p:spTgt spid="3">
                                            <p:txEl>
                                              <p:pRg st="0" end="0"/>
                                            </p:txEl>
                                          </p:spTgt>
                                        </p:tgtEl>
                                      </p:cBhvr>
                                      <p:to x="100000" y="95000"/>
                                    </p:animScale>
                                    <p:animScale>
                                      <p:cBhvr>
                                        <p:cTn id="27" dur="166" decel="50000">
                                          <p:stCondLst>
                                            <p:cond delay="1834"/>
                                          </p:stCondLst>
                                        </p:cTn>
                                        <p:tgtEl>
                                          <p:spTgt spid="3">
                                            <p:txEl>
                                              <p:pRg st="0" end="0"/>
                                            </p:txEl>
                                          </p:spTgt>
                                        </p:tgtEl>
                                      </p:cBhvr>
                                      <p:to x="100000" y="100000"/>
                                    </p:animScale>
                                  </p:childTnLst>
                                </p:cTn>
                              </p:par>
                              <p:par>
                                <p:cTn id="28" presetID="26" presetClass="entr" presetSubtype="0" fill="hold" grpId="0" nodeType="with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par>
                                <p:cTn id="44" presetID="26" presetClass="entr" presetSubtype="0" fill="hold" grpId="0" nodeType="withEffect">
                                  <p:stCondLst>
                                    <p:cond delay="0"/>
                                  </p:stCondLst>
                                  <p:childTnLst>
                                    <p:set>
                                      <p:cBhvr>
                                        <p:cTn id="45" dur="1" fill="hold">
                                          <p:stCondLst>
                                            <p:cond delay="0"/>
                                          </p:stCondLst>
                                        </p:cTn>
                                        <p:tgtEl>
                                          <p:spTgt spid="3">
                                            <p:txEl>
                                              <p:pRg st="2" end="2"/>
                                            </p:txEl>
                                          </p:spTgt>
                                        </p:tgtEl>
                                        <p:attrNameLst>
                                          <p:attrName>style.visibility</p:attrName>
                                        </p:attrNameLst>
                                      </p:cBhvr>
                                      <p:to>
                                        <p:strVal val="visible"/>
                                      </p:to>
                                    </p:set>
                                    <p:animEffect transition="in" filter="wipe(down)">
                                      <p:cBhvr>
                                        <p:cTn id="46" dur="580">
                                          <p:stCondLst>
                                            <p:cond delay="0"/>
                                          </p:stCondLst>
                                        </p:cTn>
                                        <p:tgtEl>
                                          <p:spTgt spid="3">
                                            <p:txEl>
                                              <p:pRg st="2" end="2"/>
                                            </p:txEl>
                                          </p:spTgt>
                                        </p:tgtEl>
                                      </p:cBhvr>
                                    </p:animEffect>
                                    <p:anim calcmode="lin" valueType="num">
                                      <p:cBhvr>
                                        <p:cTn id="47"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8"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9"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0"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1"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2" dur="26">
                                          <p:stCondLst>
                                            <p:cond delay="650"/>
                                          </p:stCondLst>
                                        </p:cTn>
                                        <p:tgtEl>
                                          <p:spTgt spid="3">
                                            <p:txEl>
                                              <p:pRg st="2" end="2"/>
                                            </p:txEl>
                                          </p:spTgt>
                                        </p:tgtEl>
                                      </p:cBhvr>
                                      <p:to x="100000" y="60000"/>
                                    </p:animScale>
                                    <p:animScale>
                                      <p:cBhvr>
                                        <p:cTn id="53" dur="166" decel="50000">
                                          <p:stCondLst>
                                            <p:cond delay="676"/>
                                          </p:stCondLst>
                                        </p:cTn>
                                        <p:tgtEl>
                                          <p:spTgt spid="3">
                                            <p:txEl>
                                              <p:pRg st="2" end="2"/>
                                            </p:txEl>
                                          </p:spTgt>
                                        </p:tgtEl>
                                      </p:cBhvr>
                                      <p:to x="100000" y="100000"/>
                                    </p:animScale>
                                    <p:animScale>
                                      <p:cBhvr>
                                        <p:cTn id="54" dur="26">
                                          <p:stCondLst>
                                            <p:cond delay="1312"/>
                                          </p:stCondLst>
                                        </p:cTn>
                                        <p:tgtEl>
                                          <p:spTgt spid="3">
                                            <p:txEl>
                                              <p:pRg st="2" end="2"/>
                                            </p:txEl>
                                          </p:spTgt>
                                        </p:tgtEl>
                                      </p:cBhvr>
                                      <p:to x="100000" y="80000"/>
                                    </p:animScale>
                                    <p:animScale>
                                      <p:cBhvr>
                                        <p:cTn id="55" dur="166" decel="50000">
                                          <p:stCondLst>
                                            <p:cond delay="1338"/>
                                          </p:stCondLst>
                                        </p:cTn>
                                        <p:tgtEl>
                                          <p:spTgt spid="3">
                                            <p:txEl>
                                              <p:pRg st="2" end="2"/>
                                            </p:txEl>
                                          </p:spTgt>
                                        </p:tgtEl>
                                      </p:cBhvr>
                                      <p:to x="100000" y="100000"/>
                                    </p:animScale>
                                    <p:animScale>
                                      <p:cBhvr>
                                        <p:cTn id="56" dur="26">
                                          <p:stCondLst>
                                            <p:cond delay="1642"/>
                                          </p:stCondLst>
                                        </p:cTn>
                                        <p:tgtEl>
                                          <p:spTgt spid="3">
                                            <p:txEl>
                                              <p:pRg st="2" end="2"/>
                                            </p:txEl>
                                          </p:spTgt>
                                        </p:tgtEl>
                                      </p:cBhvr>
                                      <p:to x="100000" y="90000"/>
                                    </p:animScale>
                                    <p:animScale>
                                      <p:cBhvr>
                                        <p:cTn id="57" dur="166" decel="50000">
                                          <p:stCondLst>
                                            <p:cond delay="1668"/>
                                          </p:stCondLst>
                                        </p:cTn>
                                        <p:tgtEl>
                                          <p:spTgt spid="3">
                                            <p:txEl>
                                              <p:pRg st="2" end="2"/>
                                            </p:txEl>
                                          </p:spTgt>
                                        </p:tgtEl>
                                      </p:cBhvr>
                                      <p:to x="100000" y="100000"/>
                                    </p:animScale>
                                    <p:animScale>
                                      <p:cBhvr>
                                        <p:cTn id="58" dur="26">
                                          <p:stCondLst>
                                            <p:cond delay="1808"/>
                                          </p:stCondLst>
                                        </p:cTn>
                                        <p:tgtEl>
                                          <p:spTgt spid="3">
                                            <p:txEl>
                                              <p:pRg st="2" end="2"/>
                                            </p:txEl>
                                          </p:spTgt>
                                        </p:tgtEl>
                                      </p:cBhvr>
                                      <p:to x="100000" y="95000"/>
                                    </p:animScale>
                                    <p:animScale>
                                      <p:cBhvr>
                                        <p:cTn id="59" dur="166" decel="50000">
                                          <p:stCondLst>
                                            <p:cond delay="1834"/>
                                          </p:stCondLst>
                                        </p:cTn>
                                        <p:tgtEl>
                                          <p:spTgt spid="3">
                                            <p:txEl>
                                              <p:pRg st="2" end="2"/>
                                            </p:txEl>
                                          </p:spTgt>
                                        </p:tgtEl>
                                      </p:cBhvr>
                                      <p:to x="100000" y="100000"/>
                                    </p:animScale>
                                  </p:childTnLst>
                                </p:cTn>
                              </p:par>
                              <p:par>
                                <p:cTn id="60" presetID="26" presetClass="entr" presetSubtype="0" fill="hold" grpId="0" nodeType="withEffect">
                                  <p:stCondLst>
                                    <p:cond delay="0"/>
                                  </p:stCondLst>
                                  <p:childTnLst>
                                    <p:set>
                                      <p:cBhvr>
                                        <p:cTn id="61" dur="1" fill="hold">
                                          <p:stCondLst>
                                            <p:cond delay="0"/>
                                          </p:stCondLst>
                                        </p:cTn>
                                        <p:tgtEl>
                                          <p:spTgt spid="3">
                                            <p:txEl>
                                              <p:pRg st="3" end="3"/>
                                            </p:txEl>
                                          </p:spTgt>
                                        </p:tgtEl>
                                        <p:attrNameLst>
                                          <p:attrName>style.visibility</p:attrName>
                                        </p:attrNameLst>
                                      </p:cBhvr>
                                      <p:to>
                                        <p:strVal val="visible"/>
                                      </p:to>
                                    </p:set>
                                    <p:animEffect transition="in" filter="wipe(down)">
                                      <p:cBhvr>
                                        <p:cTn id="62" dur="580">
                                          <p:stCondLst>
                                            <p:cond delay="0"/>
                                          </p:stCondLst>
                                        </p:cTn>
                                        <p:tgtEl>
                                          <p:spTgt spid="3">
                                            <p:txEl>
                                              <p:pRg st="3" end="3"/>
                                            </p:txEl>
                                          </p:spTgt>
                                        </p:tgtEl>
                                      </p:cBhvr>
                                    </p:animEffect>
                                    <p:anim calcmode="lin" valueType="num">
                                      <p:cBhvr>
                                        <p:cTn id="63"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4"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5"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6"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7"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8" dur="26">
                                          <p:stCondLst>
                                            <p:cond delay="650"/>
                                          </p:stCondLst>
                                        </p:cTn>
                                        <p:tgtEl>
                                          <p:spTgt spid="3">
                                            <p:txEl>
                                              <p:pRg st="3" end="3"/>
                                            </p:txEl>
                                          </p:spTgt>
                                        </p:tgtEl>
                                      </p:cBhvr>
                                      <p:to x="100000" y="60000"/>
                                    </p:animScale>
                                    <p:animScale>
                                      <p:cBhvr>
                                        <p:cTn id="69" dur="166" decel="50000">
                                          <p:stCondLst>
                                            <p:cond delay="676"/>
                                          </p:stCondLst>
                                        </p:cTn>
                                        <p:tgtEl>
                                          <p:spTgt spid="3">
                                            <p:txEl>
                                              <p:pRg st="3" end="3"/>
                                            </p:txEl>
                                          </p:spTgt>
                                        </p:tgtEl>
                                      </p:cBhvr>
                                      <p:to x="100000" y="100000"/>
                                    </p:animScale>
                                    <p:animScale>
                                      <p:cBhvr>
                                        <p:cTn id="70" dur="26">
                                          <p:stCondLst>
                                            <p:cond delay="1312"/>
                                          </p:stCondLst>
                                        </p:cTn>
                                        <p:tgtEl>
                                          <p:spTgt spid="3">
                                            <p:txEl>
                                              <p:pRg st="3" end="3"/>
                                            </p:txEl>
                                          </p:spTgt>
                                        </p:tgtEl>
                                      </p:cBhvr>
                                      <p:to x="100000" y="80000"/>
                                    </p:animScale>
                                    <p:animScale>
                                      <p:cBhvr>
                                        <p:cTn id="71" dur="166" decel="50000">
                                          <p:stCondLst>
                                            <p:cond delay="1338"/>
                                          </p:stCondLst>
                                        </p:cTn>
                                        <p:tgtEl>
                                          <p:spTgt spid="3">
                                            <p:txEl>
                                              <p:pRg st="3" end="3"/>
                                            </p:txEl>
                                          </p:spTgt>
                                        </p:tgtEl>
                                      </p:cBhvr>
                                      <p:to x="100000" y="100000"/>
                                    </p:animScale>
                                    <p:animScale>
                                      <p:cBhvr>
                                        <p:cTn id="72" dur="26">
                                          <p:stCondLst>
                                            <p:cond delay="1642"/>
                                          </p:stCondLst>
                                        </p:cTn>
                                        <p:tgtEl>
                                          <p:spTgt spid="3">
                                            <p:txEl>
                                              <p:pRg st="3" end="3"/>
                                            </p:txEl>
                                          </p:spTgt>
                                        </p:tgtEl>
                                      </p:cBhvr>
                                      <p:to x="100000" y="90000"/>
                                    </p:animScale>
                                    <p:animScale>
                                      <p:cBhvr>
                                        <p:cTn id="73" dur="166" decel="50000">
                                          <p:stCondLst>
                                            <p:cond delay="1668"/>
                                          </p:stCondLst>
                                        </p:cTn>
                                        <p:tgtEl>
                                          <p:spTgt spid="3">
                                            <p:txEl>
                                              <p:pRg st="3" end="3"/>
                                            </p:txEl>
                                          </p:spTgt>
                                        </p:tgtEl>
                                      </p:cBhvr>
                                      <p:to x="100000" y="100000"/>
                                    </p:animScale>
                                    <p:animScale>
                                      <p:cBhvr>
                                        <p:cTn id="74" dur="26">
                                          <p:stCondLst>
                                            <p:cond delay="1808"/>
                                          </p:stCondLst>
                                        </p:cTn>
                                        <p:tgtEl>
                                          <p:spTgt spid="3">
                                            <p:txEl>
                                              <p:pRg st="3" end="3"/>
                                            </p:txEl>
                                          </p:spTgt>
                                        </p:tgtEl>
                                      </p:cBhvr>
                                      <p:to x="100000" y="95000"/>
                                    </p:animScale>
                                    <p:animScale>
                                      <p:cBhvr>
                                        <p:cTn id="75" dur="166" decel="50000">
                                          <p:stCondLst>
                                            <p:cond delay="1834"/>
                                          </p:stCondLst>
                                        </p:cTn>
                                        <p:tgtEl>
                                          <p:spTgt spid="3">
                                            <p:txEl>
                                              <p:pRg st="3" end="3"/>
                                            </p:txEl>
                                          </p:spTgt>
                                        </p:tgtEl>
                                      </p:cBhvr>
                                      <p:to x="100000" y="100000"/>
                                    </p:animScale>
                                  </p:childTnLst>
                                </p:cTn>
                              </p:par>
                              <p:par>
                                <p:cTn id="76" presetID="26" presetClass="entr" presetSubtype="0" fill="hold" grpId="0" nodeType="withEffect">
                                  <p:stCondLst>
                                    <p:cond delay="0"/>
                                  </p:stCondLst>
                                  <p:childTnLst>
                                    <p:set>
                                      <p:cBhvr>
                                        <p:cTn id="77" dur="1" fill="hold">
                                          <p:stCondLst>
                                            <p:cond delay="0"/>
                                          </p:stCondLst>
                                        </p:cTn>
                                        <p:tgtEl>
                                          <p:spTgt spid="3">
                                            <p:txEl>
                                              <p:pRg st="4" end="4"/>
                                            </p:txEl>
                                          </p:spTgt>
                                        </p:tgtEl>
                                        <p:attrNameLst>
                                          <p:attrName>style.visibility</p:attrName>
                                        </p:attrNameLst>
                                      </p:cBhvr>
                                      <p:to>
                                        <p:strVal val="visible"/>
                                      </p:to>
                                    </p:set>
                                    <p:animEffect transition="in" filter="wipe(down)">
                                      <p:cBhvr>
                                        <p:cTn id="78" dur="580">
                                          <p:stCondLst>
                                            <p:cond delay="0"/>
                                          </p:stCondLst>
                                        </p:cTn>
                                        <p:tgtEl>
                                          <p:spTgt spid="3">
                                            <p:txEl>
                                              <p:pRg st="4" end="4"/>
                                            </p:txEl>
                                          </p:spTgt>
                                        </p:tgtEl>
                                      </p:cBhvr>
                                    </p:animEffect>
                                    <p:anim calcmode="lin" valueType="num">
                                      <p:cBhvr>
                                        <p:cTn id="79"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0"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1"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2"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3"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4" dur="26">
                                          <p:stCondLst>
                                            <p:cond delay="650"/>
                                          </p:stCondLst>
                                        </p:cTn>
                                        <p:tgtEl>
                                          <p:spTgt spid="3">
                                            <p:txEl>
                                              <p:pRg st="4" end="4"/>
                                            </p:txEl>
                                          </p:spTgt>
                                        </p:tgtEl>
                                      </p:cBhvr>
                                      <p:to x="100000" y="60000"/>
                                    </p:animScale>
                                    <p:animScale>
                                      <p:cBhvr>
                                        <p:cTn id="85" dur="166" decel="50000">
                                          <p:stCondLst>
                                            <p:cond delay="676"/>
                                          </p:stCondLst>
                                        </p:cTn>
                                        <p:tgtEl>
                                          <p:spTgt spid="3">
                                            <p:txEl>
                                              <p:pRg st="4" end="4"/>
                                            </p:txEl>
                                          </p:spTgt>
                                        </p:tgtEl>
                                      </p:cBhvr>
                                      <p:to x="100000" y="100000"/>
                                    </p:animScale>
                                    <p:animScale>
                                      <p:cBhvr>
                                        <p:cTn id="86" dur="26">
                                          <p:stCondLst>
                                            <p:cond delay="1312"/>
                                          </p:stCondLst>
                                        </p:cTn>
                                        <p:tgtEl>
                                          <p:spTgt spid="3">
                                            <p:txEl>
                                              <p:pRg st="4" end="4"/>
                                            </p:txEl>
                                          </p:spTgt>
                                        </p:tgtEl>
                                      </p:cBhvr>
                                      <p:to x="100000" y="80000"/>
                                    </p:animScale>
                                    <p:animScale>
                                      <p:cBhvr>
                                        <p:cTn id="87" dur="166" decel="50000">
                                          <p:stCondLst>
                                            <p:cond delay="1338"/>
                                          </p:stCondLst>
                                        </p:cTn>
                                        <p:tgtEl>
                                          <p:spTgt spid="3">
                                            <p:txEl>
                                              <p:pRg st="4" end="4"/>
                                            </p:txEl>
                                          </p:spTgt>
                                        </p:tgtEl>
                                      </p:cBhvr>
                                      <p:to x="100000" y="100000"/>
                                    </p:animScale>
                                    <p:animScale>
                                      <p:cBhvr>
                                        <p:cTn id="88" dur="26">
                                          <p:stCondLst>
                                            <p:cond delay="1642"/>
                                          </p:stCondLst>
                                        </p:cTn>
                                        <p:tgtEl>
                                          <p:spTgt spid="3">
                                            <p:txEl>
                                              <p:pRg st="4" end="4"/>
                                            </p:txEl>
                                          </p:spTgt>
                                        </p:tgtEl>
                                      </p:cBhvr>
                                      <p:to x="100000" y="90000"/>
                                    </p:animScale>
                                    <p:animScale>
                                      <p:cBhvr>
                                        <p:cTn id="89" dur="166" decel="50000">
                                          <p:stCondLst>
                                            <p:cond delay="1668"/>
                                          </p:stCondLst>
                                        </p:cTn>
                                        <p:tgtEl>
                                          <p:spTgt spid="3">
                                            <p:txEl>
                                              <p:pRg st="4" end="4"/>
                                            </p:txEl>
                                          </p:spTgt>
                                        </p:tgtEl>
                                      </p:cBhvr>
                                      <p:to x="100000" y="100000"/>
                                    </p:animScale>
                                    <p:animScale>
                                      <p:cBhvr>
                                        <p:cTn id="90" dur="26">
                                          <p:stCondLst>
                                            <p:cond delay="1808"/>
                                          </p:stCondLst>
                                        </p:cTn>
                                        <p:tgtEl>
                                          <p:spTgt spid="3">
                                            <p:txEl>
                                              <p:pRg st="4" end="4"/>
                                            </p:txEl>
                                          </p:spTgt>
                                        </p:tgtEl>
                                      </p:cBhvr>
                                      <p:to x="100000" y="95000"/>
                                    </p:animScale>
                                    <p:animScale>
                                      <p:cBhvr>
                                        <p:cTn id="91" dur="166" decel="50000">
                                          <p:stCondLst>
                                            <p:cond delay="1834"/>
                                          </p:stCondLst>
                                        </p:cTn>
                                        <p:tgtEl>
                                          <p:spTgt spid="3">
                                            <p:txEl>
                                              <p:pRg st="4" end="4"/>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0" y="4419600"/>
            <a:ext cx="2762250" cy="2276990"/>
          </a:xfrm>
          <a:prstGeom prst="rect">
            <a:avLst/>
          </a:prstGeom>
        </p:spPr>
      </p:pic>
      <p:sp>
        <p:nvSpPr>
          <p:cNvPr id="2" name="Title 1"/>
          <p:cNvSpPr>
            <a:spLocks noGrp="1"/>
          </p:cNvSpPr>
          <p:nvPr>
            <p:ph type="title"/>
          </p:nvPr>
        </p:nvSpPr>
        <p:spPr/>
        <p:txBody>
          <a:bodyPr>
            <a:normAutofit fontScale="90000"/>
          </a:bodyPr>
          <a:lstStyle/>
          <a:p>
            <a:r>
              <a:rPr lang="en-US" dirty="0" smtClean="0"/>
              <a:t>USS Monitor vs. CSS Virginia</a:t>
            </a:r>
            <a:endParaRPr lang="en-US" dirty="0"/>
          </a:p>
        </p:txBody>
      </p:sp>
      <p:sp>
        <p:nvSpPr>
          <p:cNvPr id="3" name="Content Placeholder 2"/>
          <p:cNvSpPr>
            <a:spLocks noGrp="1"/>
          </p:cNvSpPr>
          <p:nvPr>
            <p:ph idx="1"/>
          </p:nvPr>
        </p:nvSpPr>
        <p:spPr/>
        <p:txBody>
          <a:bodyPr>
            <a:normAutofit lnSpcReduction="10000"/>
          </a:bodyPr>
          <a:lstStyle/>
          <a:p>
            <a:r>
              <a:rPr lang="en-US" dirty="0"/>
              <a:t>March 8</a:t>
            </a:r>
            <a:r>
              <a:rPr lang="en-US" baseline="30000" dirty="0"/>
              <a:t>th</a:t>
            </a:r>
            <a:r>
              <a:rPr lang="en-US" dirty="0"/>
              <a:t> 1862 naval warfare was changed forever as the USS Monitor and CSS Virginia </a:t>
            </a:r>
            <a:r>
              <a:rPr lang="en-US" dirty="0" smtClean="0"/>
              <a:t>battled</a:t>
            </a:r>
          </a:p>
          <a:p>
            <a:r>
              <a:rPr lang="en-US" dirty="0"/>
              <a:t>CSS Virginia was notorious for destroying the Union navy’s wooden ships, USS Cumberland and USS Congress</a:t>
            </a:r>
          </a:p>
          <a:p>
            <a:r>
              <a:rPr lang="en-US" dirty="0"/>
              <a:t>USS Monitor’s iron clad armor finally gave the CSS Virginia an even match</a:t>
            </a:r>
          </a:p>
          <a:p>
            <a:r>
              <a:rPr lang="en-US" dirty="0"/>
              <a:t>The USS Monitor came into the battle after the CSS Virginia had taken out USS Cumberland and USS Congress protecting the USS </a:t>
            </a:r>
            <a:r>
              <a:rPr lang="en-US" dirty="0" err="1"/>
              <a:t>Minesota</a:t>
            </a:r>
            <a:r>
              <a:rPr lang="en-US" dirty="0"/>
              <a:t>.</a:t>
            </a:r>
          </a:p>
          <a:p>
            <a:r>
              <a:rPr lang="en-US" dirty="0"/>
              <a:t>Battle quickly turned to USS Monitor </a:t>
            </a:r>
            <a:r>
              <a:rPr lang="en-US" dirty="0" err="1"/>
              <a:t>vs</a:t>
            </a:r>
            <a:r>
              <a:rPr lang="en-US" dirty="0"/>
              <a:t> CSS Virginia with the Monitor taking out </a:t>
            </a:r>
            <a:r>
              <a:rPr lang="en-US" dirty="0" err="1"/>
              <a:t>Virgnia’s</a:t>
            </a:r>
            <a:r>
              <a:rPr lang="en-US" dirty="0"/>
              <a:t> smokestack and the Virginia focusing on the Monitor’s pilothouse.</a:t>
            </a:r>
          </a:p>
          <a:p>
            <a:endParaRPr lang="en-US" dirty="0"/>
          </a:p>
        </p:txBody>
      </p:sp>
    </p:spTree>
    <p:extLst>
      <p:ext uri="{BB962C8B-B14F-4D97-AF65-F5344CB8AC3E}">
        <p14:creationId xmlns:p14="http://schemas.microsoft.com/office/powerpoint/2010/main" val="2600755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anim calcmode="lin" valueType="num">
                                      <p:cBhvr>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1000"/>
                                        <p:tgtEl>
                                          <p:spTgt spid="3">
                                            <p:txEl>
                                              <p:pRg st="1" end="1"/>
                                            </p:txEl>
                                          </p:spTgt>
                                        </p:tgtEl>
                                      </p:cBhvr>
                                    </p:animEffect>
                                    <p:anim calcmode="lin" valueType="num">
                                      <p:cBhvr>
                                        <p:cTn id="2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fade">
                                      <p:cBhvr>
                                        <p:cTn id="29" dur="1000"/>
                                        <p:tgtEl>
                                          <p:spTgt spid="3">
                                            <p:txEl>
                                              <p:pRg st="2" end="2"/>
                                            </p:txEl>
                                          </p:spTgt>
                                        </p:tgtEl>
                                      </p:cBhvr>
                                    </p:animEffect>
                                    <p:anim calcmode="lin" valueType="num">
                                      <p:cBhvr>
                                        <p:cTn id="3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Effect transition="in" filter="fade">
                                      <p:cBhvr>
                                        <p:cTn id="36" dur="1000"/>
                                        <p:tgtEl>
                                          <p:spTgt spid="3">
                                            <p:txEl>
                                              <p:pRg st="3" end="3"/>
                                            </p:txEl>
                                          </p:spTgt>
                                        </p:tgtEl>
                                      </p:cBhvr>
                                    </p:animEffect>
                                    <p:anim calcmode="lin" valueType="num">
                                      <p:cBhvr>
                                        <p:cTn id="3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1000"/>
                                        <p:tgtEl>
                                          <p:spTgt spid="3">
                                            <p:txEl>
                                              <p:pRg st="4" end="4"/>
                                            </p:txEl>
                                          </p:spTgt>
                                        </p:tgtEl>
                                      </p:cBhvr>
                                    </p:animEffect>
                                    <p:anim calcmode="lin" valueType="num">
                                      <p:cBhvr>
                                        <p:cTn id="4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 fill="hold">
                                          <p:stCondLst>
                                            <p:cond delay="0"/>
                                          </p:stCondLst>
                                        </p:cTn>
                                        <p:tgtEl>
                                          <p:spTgt spid="4"/>
                                        </p:tgtEl>
                                        <p:attrNameLst>
                                          <p:attrName>style.visibility</p:attrName>
                                        </p:attrNameLst>
                                      </p:cBhvr>
                                      <p:to>
                                        <p:strVal val="visible"/>
                                      </p:to>
                                    </p:set>
                                    <p:animEffect transition="in" filter="wipe(down)">
                                      <p:cBhvr>
                                        <p:cTn id="5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Retreat</a:t>
            </a:r>
            <a:endParaRPr lang="en-US" dirty="0"/>
          </a:p>
        </p:txBody>
      </p:sp>
      <p:sp>
        <p:nvSpPr>
          <p:cNvPr id="3" name="Content Placeholder 2"/>
          <p:cNvSpPr>
            <a:spLocks noGrp="1"/>
          </p:cNvSpPr>
          <p:nvPr>
            <p:ph idx="1"/>
          </p:nvPr>
        </p:nvSpPr>
        <p:spPr/>
        <p:txBody>
          <a:bodyPr/>
          <a:lstStyle/>
          <a:p>
            <a:r>
              <a:rPr lang="en-US" dirty="0"/>
              <a:t>The USS Monitor had to retreat after the Commanding Officer Lieutenant John Worden was blinded by a shell that hit the pilothouse</a:t>
            </a:r>
          </a:p>
          <a:p>
            <a:r>
              <a:rPr lang="en-US" dirty="0"/>
              <a:t>The USS Monitor was ready for battle again but the CSS Virginia had turned away and started retreating back to </a:t>
            </a:r>
            <a:r>
              <a:rPr lang="en-US" dirty="0" smtClean="0"/>
              <a:t>Norfolk, Virginia</a:t>
            </a:r>
          </a:p>
          <a:p>
            <a:r>
              <a:rPr lang="en-US" dirty="0"/>
              <a:t>The first modern naval battle had ended in a stalemate but it proved that the Union, with the help of the Hudson Valley, was ready for anything the Confederates wanted to attack with</a:t>
            </a:r>
          </a:p>
          <a:p>
            <a:endParaRPr lang="en-US"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6600" y="5181600"/>
            <a:ext cx="4133850" cy="1676400"/>
          </a:xfrm>
          <a:prstGeom prst="rect">
            <a:avLst/>
          </a:prstGeom>
        </p:spPr>
      </p:pic>
    </p:spTree>
    <p:extLst>
      <p:ext uri="{BB962C8B-B14F-4D97-AF65-F5344CB8AC3E}">
        <p14:creationId xmlns:p14="http://schemas.microsoft.com/office/powerpoint/2010/main" val="4208583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strips(downLeft)">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ntr" presetSubtype="12"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strips(downLeft)">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strips(downLeft)">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p:tgtEl>
                                          <p:spTgt spid="4"/>
                                        </p:tgtEl>
                                        <p:attrNameLst>
                                          <p:attrName>ppt_y</p:attrName>
                                        </p:attrNameLst>
                                      </p:cBhvr>
                                      <p:tavLst>
                                        <p:tav tm="0">
                                          <p:val>
                                            <p:strVal val="#ppt_y+#ppt_h*1.125000"/>
                                          </p:val>
                                        </p:tav>
                                        <p:tav tm="100000">
                                          <p:val>
                                            <p:strVal val="#ppt_y"/>
                                          </p:val>
                                        </p:tav>
                                      </p:tavLst>
                                    </p:anim>
                                    <p:animEffect transition="in" filter="wipe(up)">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r>
              <a:rPr lang="en-US" dirty="0"/>
              <a:t>On December 31</a:t>
            </a:r>
            <a:r>
              <a:rPr lang="en-US" baseline="30000" dirty="0"/>
              <a:t>st</a:t>
            </a:r>
            <a:r>
              <a:rPr lang="en-US" dirty="0"/>
              <a:t> 1862 while traveling to the Carolina Coast to fortify a blockade, the USS Monitor hit inclement weather which led to its demise only eight months after being built</a:t>
            </a:r>
          </a:p>
          <a:p>
            <a:r>
              <a:rPr lang="en-US" dirty="0"/>
              <a:t>The USS Monitor was how the Union jumpstarted its way into modern naval warfare</a:t>
            </a:r>
          </a:p>
          <a:p>
            <a:r>
              <a:rPr lang="en-US" dirty="0"/>
              <a:t>Not only was the USS Monitor a contender against the South’s navy but was a major economic stimulator for the  Hudson Valley</a:t>
            </a:r>
          </a:p>
          <a:p>
            <a:endParaRPr lang="en-US" dirty="0"/>
          </a:p>
        </p:txBody>
      </p:sp>
    </p:spTree>
    <p:extLst>
      <p:ext uri="{BB962C8B-B14F-4D97-AF65-F5344CB8AC3E}">
        <p14:creationId xmlns:p14="http://schemas.microsoft.com/office/powerpoint/2010/main" val="1956631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dissolv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dissolv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dissolv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catur">
  <a:themeElements>
    <a:clrScheme name="Decatur">
      <a:dk1>
        <a:sysClr val="windowText" lastClr="000000"/>
      </a:dk1>
      <a:lt1>
        <a:sysClr val="window" lastClr="FFFFFF"/>
      </a:lt1>
      <a:dk2>
        <a:srgbClr val="55554A"/>
      </a:dk2>
      <a:lt2>
        <a:srgbClr val="D7DAE1"/>
      </a:lt2>
      <a:accent1>
        <a:srgbClr val="F4680B"/>
      </a:accent1>
      <a:accent2>
        <a:srgbClr val="ABB19F"/>
      </a:accent2>
      <a:accent3>
        <a:srgbClr val="948774"/>
      </a:accent3>
      <a:accent4>
        <a:srgbClr val="7EB8E7"/>
      </a:accent4>
      <a:accent5>
        <a:srgbClr val="E3B651"/>
      </a:accent5>
      <a:accent6>
        <a:srgbClr val="96756C"/>
      </a:accent6>
      <a:hlink>
        <a:srgbClr val="66AACD"/>
      </a:hlink>
      <a:folHlink>
        <a:srgbClr val="809DB3"/>
      </a:folHlink>
    </a:clrScheme>
    <a:fontScheme name="Decatur">
      <a:majorFont>
        <a:latin typeface="Bodoni MT Condensed"/>
        <a:ea typeface=""/>
        <a:cs typeface=""/>
        <a:font script="Grek" typeface="Times New Roman"/>
        <a:font script="Cyrl" typeface="Times New Roman"/>
        <a:font script="Jpan" typeface="HG明朝E"/>
        <a:font script="Hang" typeface="HY목각파임B"/>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catur">
      <a:fillStyleLst>
        <a:solidFill>
          <a:schemeClr val="phClr"/>
        </a:solidFill>
        <a:gradFill rotWithShape="1">
          <a:gsLst>
            <a:gs pos="0">
              <a:schemeClr val="phClr">
                <a:tint val="90000"/>
                <a:satMod val="110000"/>
              </a:schemeClr>
            </a:gs>
            <a:gs pos="47500">
              <a:schemeClr val="phClr">
                <a:tint val="53000"/>
                <a:satMod val="120000"/>
              </a:schemeClr>
            </a:gs>
            <a:gs pos="58500">
              <a:schemeClr val="phClr">
                <a:tint val="53000"/>
                <a:satMod val="120000"/>
              </a:schemeClr>
            </a:gs>
            <a:gs pos="100000">
              <a:schemeClr val="phClr">
                <a:tint val="90000"/>
                <a:satMod val="110000"/>
              </a:schemeClr>
            </a:gs>
          </a:gsLst>
          <a:lin ang="3600000" scaled="1"/>
        </a:gradFill>
        <a:gradFill rotWithShape="1">
          <a:gsLst>
            <a:gs pos="0">
              <a:schemeClr val="phClr">
                <a:shade val="54000"/>
                <a:satMod val="105000"/>
              </a:schemeClr>
            </a:gs>
            <a:gs pos="47500">
              <a:schemeClr val="phClr">
                <a:shade val="88000"/>
                <a:satMod val="105000"/>
              </a:schemeClr>
            </a:gs>
            <a:gs pos="58500">
              <a:schemeClr val="phClr">
                <a:shade val="88000"/>
                <a:satMod val="105000"/>
              </a:schemeClr>
            </a:gs>
            <a:gs pos="100000">
              <a:schemeClr val="phClr">
                <a:shade val="54000"/>
                <a:satMod val="105000"/>
              </a:schemeClr>
            </a:gs>
          </a:gsLst>
          <a:lin ang="3600000" scaled="1"/>
        </a:gradFill>
      </a:fillStyleLst>
      <a:lnStyleLst>
        <a:ln w="10000" cap="flat" cmpd="sng" algn="ctr">
          <a:solidFill>
            <a:schemeClr val="phClr"/>
          </a:solidFill>
          <a:prstDash val="solid"/>
        </a:ln>
        <a:ln w="2825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3600000" algn="r" rotWithShape="0">
              <a:srgbClr val="000000">
                <a:alpha val="30000"/>
              </a:srgbClr>
            </a:outerShdw>
          </a:effectLst>
        </a:effectStyle>
        <a:effectStyle>
          <a:effectLst>
            <a:outerShdw blurRad="63500" dist="25400" dir="3600000" algn="r" rotWithShape="0">
              <a:srgbClr val="000000">
                <a:alpha val="36000"/>
              </a:srgbClr>
            </a:outerShdw>
          </a:effectLst>
          <a:scene3d>
            <a:camera prst="orthographicFront">
              <a:rot lat="0" lon="0" rev="0"/>
            </a:camera>
            <a:lightRig rig="harsh" dir="tl">
              <a:rot lat="0" lon="0" rev="9000000"/>
            </a:lightRig>
          </a:scene3d>
          <a:sp3d prstMaterial="flat">
            <a:bevelT w="38100" h="50800" prst="softRound"/>
          </a:sp3d>
        </a:effectStyle>
        <a:effectStyle>
          <a:effectLst>
            <a:outerShdw blurRad="76200" dist="38100" dir="3600000" algn="r" rotWithShape="0">
              <a:srgbClr val="000000">
                <a:alpha val="60000"/>
              </a:srgbClr>
            </a:outerShdw>
          </a:effectLst>
          <a:scene3d>
            <a:camera prst="orthographicFront">
              <a:rot lat="0" lon="0" rev="0"/>
            </a:camera>
            <a:lightRig rig="harsh" dir="tl">
              <a:rot lat="0" lon="0" rev="9000000"/>
            </a:lightRig>
          </a:scene3d>
          <a:sp3d contourW="44450" prstMaterial="flat">
            <a:bevelT w="38100" h="508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52000"/>
                <a:satMod val="105000"/>
              </a:schemeClr>
            </a:gs>
            <a:gs pos="47500">
              <a:schemeClr val="phClr">
                <a:tint val="90000"/>
                <a:shade val="89000"/>
                <a:satMod val="105000"/>
              </a:schemeClr>
            </a:gs>
            <a:gs pos="58500">
              <a:schemeClr val="phClr">
                <a:tint val="85000"/>
                <a:shade val="89000"/>
                <a:satMod val="105000"/>
              </a:schemeClr>
            </a:gs>
            <a:gs pos="100000">
              <a:schemeClr val="phClr">
                <a:tint val="100000"/>
                <a:shade val="52000"/>
                <a:satMod val="105000"/>
              </a:schemeClr>
            </a:gs>
          </a:gsLst>
          <a:lin ang="3600000" scaled="0"/>
        </a:gradFill>
        <a:blipFill rotWithShape="1">
          <a:blip xmlns:r="http://schemas.openxmlformats.org/officeDocument/2006/relationships" r:embed="rId1">
            <a:duotone>
              <a:schemeClr val="phClr">
                <a:tint val="98000"/>
              </a:schemeClr>
              <a:schemeClr val="phClr">
                <a:shade val="85000"/>
                <a:satMod val="120000"/>
              </a:schemeClr>
            </a:duotone>
          </a:blip>
          <a:tile tx="0" ty="0" sx="52000" sy="5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TC101790490[[fn=Decatur]]</Template>
  <TotalTime>3949</TotalTime>
  <Words>870</Words>
  <Application>Microsoft Office PowerPoint</Application>
  <PresentationFormat>On-screen Show (4:3)</PresentationFormat>
  <Paragraphs>50</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Decatur</vt:lpstr>
      <vt:lpstr>Construction of USS Monitor Impacts Upper-Hudson Valley</vt:lpstr>
      <vt:lpstr>Thesis</vt:lpstr>
      <vt:lpstr>John Ericsson</vt:lpstr>
      <vt:lpstr>Could Ericsson be trusted?</vt:lpstr>
      <vt:lpstr>Convincing the Navy</vt:lpstr>
      <vt:lpstr> Economic Contributions to the Hudson Valley </vt:lpstr>
      <vt:lpstr>USS Monitor vs. CSS Virginia</vt:lpstr>
      <vt:lpstr>Retreat</vt:lpstr>
      <vt:lpstr>Conclusion</vt:lpstr>
      <vt:lpstr>Monitor Today</vt:lpstr>
      <vt:lpstr>Bibliography</vt:lpstr>
    </vt:vector>
  </TitlesOfParts>
  <Company>Marist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Construction of USS Monitor Impacts Upper-Hudson Valley</dc:title>
  <dc:creator>Andrew Villani</dc:creator>
  <cp:lastModifiedBy>Jason Schaaf</cp:lastModifiedBy>
  <cp:revision>9</cp:revision>
  <dcterms:created xsi:type="dcterms:W3CDTF">2012-01-30T17:53:00Z</dcterms:created>
  <dcterms:modified xsi:type="dcterms:W3CDTF">2012-02-07T17:43:26Z</dcterms:modified>
</cp:coreProperties>
</file>